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4.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59.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3" r:id="rId5"/>
  </p:sldMasterIdLst>
  <p:notesMasterIdLst>
    <p:notesMasterId r:id="rId68"/>
  </p:notesMasterIdLst>
  <p:sldIdLst>
    <p:sldId id="423" r:id="rId6"/>
    <p:sldId id="257" r:id="rId7"/>
    <p:sldId id="259" r:id="rId8"/>
    <p:sldId id="262" r:id="rId9"/>
    <p:sldId id="261" r:id="rId10"/>
    <p:sldId id="265" r:id="rId11"/>
    <p:sldId id="274" r:id="rId12"/>
    <p:sldId id="307" r:id="rId13"/>
    <p:sldId id="340" r:id="rId14"/>
    <p:sldId id="267" r:id="rId15"/>
    <p:sldId id="268" r:id="rId16"/>
    <p:sldId id="270" r:id="rId17"/>
    <p:sldId id="271" r:id="rId18"/>
    <p:sldId id="269" r:id="rId19"/>
    <p:sldId id="341" r:id="rId20"/>
    <p:sldId id="306" r:id="rId21"/>
    <p:sldId id="308" r:id="rId22"/>
    <p:sldId id="309" r:id="rId23"/>
    <p:sldId id="310" r:id="rId24"/>
    <p:sldId id="328" r:id="rId25"/>
    <p:sldId id="275" r:id="rId26"/>
    <p:sldId id="416" r:id="rId27"/>
    <p:sldId id="331" r:id="rId28"/>
    <p:sldId id="335" r:id="rId29"/>
    <p:sldId id="279" r:id="rId30"/>
    <p:sldId id="332" r:id="rId31"/>
    <p:sldId id="281" r:id="rId32"/>
    <p:sldId id="420" r:id="rId33"/>
    <p:sldId id="342" r:id="rId34"/>
    <p:sldId id="338" r:id="rId35"/>
    <p:sldId id="4336" r:id="rId36"/>
    <p:sldId id="4329" r:id="rId37"/>
    <p:sldId id="4332" r:id="rId38"/>
    <p:sldId id="474" r:id="rId39"/>
    <p:sldId id="4331" r:id="rId40"/>
    <p:sldId id="4291" r:id="rId41"/>
    <p:sldId id="4287" r:id="rId42"/>
    <p:sldId id="266" r:id="rId43"/>
    <p:sldId id="4285" r:id="rId44"/>
    <p:sldId id="4334" r:id="rId45"/>
    <p:sldId id="278" r:id="rId46"/>
    <p:sldId id="4335" r:id="rId47"/>
    <p:sldId id="256" r:id="rId48"/>
    <p:sldId id="424" r:id="rId49"/>
    <p:sldId id="368" r:id="rId50"/>
    <p:sldId id="327" r:id="rId51"/>
    <p:sldId id="339" r:id="rId52"/>
    <p:sldId id="4324" r:id="rId53"/>
    <p:sldId id="4315" r:id="rId54"/>
    <p:sldId id="4325" r:id="rId55"/>
    <p:sldId id="4326" r:id="rId56"/>
    <p:sldId id="272" r:id="rId57"/>
    <p:sldId id="4327" r:id="rId58"/>
    <p:sldId id="276" r:id="rId59"/>
    <p:sldId id="277" r:id="rId60"/>
    <p:sldId id="4317" r:id="rId61"/>
    <p:sldId id="4316" r:id="rId62"/>
    <p:sldId id="4322" r:id="rId63"/>
    <p:sldId id="312" r:id="rId64"/>
    <p:sldId id="4321" r:id="rId65"/>
    <p:sldId id="4328" r:id="rId66"/>
    <p:sldId id="283" r:id="rId6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20F202-4B54-8FD4-4729-14539E63F544}" name="Michelle Kennedy" initials="MK" userId="S::mkennedy@njsba.org::18aebb29-8768-4c13-b994-2eef106a37da" providerId="AD"/>
  <p188:author id="{D898D126-F9E3-6315-3421-DDA6DAE22CF2}" name="Kathryn Whalen" initials="KW" userId="S::kwhalen@njsba.org::ea67df10-55bd-4be4-9b43-dea424381a5e" providerId="AD"/>
  <p188:author id="{CD6591C1-FCAC-1BF7-1867-52BDD9C46455}" name="Charlene Peterson" initials="CP" userId="S::CPeterson@njsba.org::65b5da91-034b-42ad-881d-63fba30942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33"/>
    <a:srgbClr val="D0E7D8"/>
    <a:srgbClr val="6AB6BE"/>
    <a:srgbClr val="4472C4"/>
    <a:srgbClr val="E9EBF5"/>
    <a:srgbClr val="CFD5EA"/>
    <a:srgbClr val="D7DCE6"/>
    <a:srgbClr val="999333"/>
    <a:srgbClr val="D0ECEA"/>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F5871F-AD31-4C83-BC6F-3F1B538C07DD}" v="7" dt="2024-03-16T12:35:12.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2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ata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DFE53F-9884-488B-A862-6B503E46EB8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0CE9A79-D400-4C71-BAA7-6B7DBDDD51E2}">
      <dgm:prSet phldrT="[Text]"/>
      <dgm:spPr>
        <a:solidFill>
          <a:srgbClr val="4DC58D">
            <a:alpha val="49804"/>
          </a:srgbClr>
        </a:solidFill>
      </dgm:spPr>
      <dgm:t>
        <a:bodyPr/>
        <a:lstStyle/>
        <a:p>
          <a:r>
            <a:rPr lang="en-US" b="1" dirty="0"/>
            <a:t>Prohibited Acts</a:t>
          </a:r>
        </a:p>
      </dgm:t>
    </dgm:pt>
    <dgm:pt modelId="{A1E2E535-84C1-45AF-9C6D-5E45F1ADBBD9}" type="parTrans" cxnId="{4034143A-6E46-46D0-B27D-58A381B69FEA}">
      <dgm:prSet/>
      <dgm:spPr/>
      <dgm:t>
        <a:bodyPr/>
        <a:lstStyle/>
        <a:p>
          <a:endParaRPr lang="en-US"/>
        </a:p>
      </dgm:t>
    </dgm:pt>
    <dgm:pt modelId="{80C8C291-1E48-4752-B9E2-8CF089DE60BA}" type="sibTrans" cxnId="{4034143A-6E46-46D0-B27D-58A381B69FEA}">
      <dgm:prSet/>
      <dgm:spPr/>
      <dgm:t>
        <a:bodyPr/>
        <a:lstStyle/>
        <a:p>
          <a:endParaRPr lang="en-US"/>
        </a:p>
      </dgm:t>
    </dgm:pt>
    <dgm:pt modelId="{1A1DD596-1651-47CA-832D-B455997FFEF6}">
      <dgm:prSet phldrT="[Text]"/>
      <dgm:spPr>
        <a:solidFill>
          <a:srgbClr val="48BB4F">
            <a:alpha val="49804"/>
          </a:srgbClr>
        </a:solidFill>
      </dgm:spPr>
      <dgm:t>
        <a:bodyPr/>
        <a:lstStyle/>
        <a:p>
          <a:r>
            <a:rPr lang="en-US" b="1"/>
            <a:t>Disclosure Statements</a:t>
          </a:r>
        </a:p>
      </dgm:t>
    </dgm:pt>
    <dgm:pt modelId="{CFDACB4A-8904-4AF3-96FA-867700693EA9}" type="parTrans" cxnId="{D5D83BC7-CC71-466F-85B0-172AF5B81F68}">
      <dgm:prSet/>
      <dgm:spPr/>
      <dgm:t>
        <a:bodyPr/>
        <a:lstStyle/>
        <a:p>
          <a:endParaRPr lang="en-US"/>
        </a:p>
      </dgm:t>
    </dgm:pt>
    <dgm:pt modelId="{CFC195B9-A55F-45AE-AAFF-1BCEAC6EC8FE}" type="sibTrans" cxnId="{D5D83BC7-CC71-466F-85B0-172AF5B81F68}">
      <dgm:prSet/>
      <dgm:spPr/>
      <dgm:t>
        <a:bodyPr/>
        <a:lstStyle/>
        <a:p>
          <a:endParaRPr lang="en-US"/>
        </a:p>
      </dgm:t>
    </dgm:pt>
    <dgm:pt modelId="{46A9AB36-411A-416B-A21E-8F45675C9D3A}" type="pres">
      <dgm:prSet presAssocID="{0FDFE53F-9884-488B-A862-6B503E46EB82}" presName="Name0" presStyleCnt="0">
        <dgm:presLayoutVars>
          <dgm:dir/>
          <dgm:resizeHandles val="exact"/>
        </dgm:presLayoutVars>
      </dgm:prSet>
      <dgm:spPr/>
    </dgm:pt>
    <dgm:pt modelId="{2D5493D8-BC73-45DA-9DCF-9B8184D903FC}" type="pres">
      <dgm:prSet presAssocID="{A0CE9A79-D400-4C71-BAA7-6B7DBDDD51E2}" presName="Name5" presStyleLbl="vennNode1" presStyleIdx="0" presStyleCnt="2">
        <dgm:presLayoutVars>
          <dgm:bulletEnabled val="1"/>
        </dgm:presLayoutVars>
      </dgm:prSet>
      <dgm:spPr/>
    </dgm:pt>
    <dgm:pt modelId="{23E88289-FACD-4C8D-9207-3AA23963BAC1}" type="pres">
      <dgm:prSet presAssocID="{80C8C291-1E48-4752-B9E2-8CF089DE60BA}" presName="space" presStyleCnt="0"/>
      <dgm:spPr/>
    </dgm:pt>
    <dgm:pt modelId="{A42F6837-BBC2-43B4-8622-631E4084DA3B}" type="pres">
      <dgm:prSet presAssocID="{1A1DD596-1651-47CA-832D-B455997FFEF6}" presName="Name5" presStyleLbl="vennNode1" presStyleIdx="1" presStyleCnt="2" custLinFactNeighborX="5678" custLinFactNeighborY="-1453">
        <dgm:presLayoutVars>
          <dgm:bulletEnabled val="1"/>
        </dgm:presLayoutVars>
      </dgm:prSet>
      <dgm:spPr/>
    </dgm:pt>
  </dgm:ptLst>
  <dgm:cxnLst>
    <dgm:cxn modelId="{4034143A-6E46-46D0-B27D-58A381B69FEA}" srcId="{0FDFE53F-9884-488B-A862-6B503E46EB82}" destId="{A0CE9A79-D400-4C71-BAA7-6B7DBDDD51E2}" srcOrd="0" destOrd="0" parTransId="{A1E2E535-84C1-45AF-9C6D-5E45F1ADBBD9}" sibTransId="{80C8C291-1E48-4752-B9E2-8CF089DE60BA}"/>
    <dgm:cxn modelId="{78286066-5B1A-4264-9E7F-42AC5835F917}" type="presOf" srcId="{0FDFE53F-9884-488B-A862-6B503E46EB82}" destId="{46A9AB36-411A-416B-A21E-8F45675C9D3A}" srcOrd="0" destOrd="0" presId="urn:microsoft.com/office/officeart/2005/8/layout/venn3"/>
    <dgm:cxn modelId="{4A80A99B-4332-491F-A6EA-FB6747B29ACC}" type="presOf" srcId="{A0CE9A79-D400-4C71-BAA7-6B7DBDDD51E2}" destId="{2D5493D8-BC73-45DA-9DCF-9B8184D903FC}" srcOrd="0" destOrd="0" presId="urn:microsoft.com/office/officeart/2005/8/layout/venn3"/>
    <dgm:cxn modelId="{D5D83BC7-CC71-466F-85B0-172AF5B81F68}" srcId="{0FDFE53F-9884-488B-A862-6B503E46EB82}" destId="{1A1DD596-1651-47CA-832D-B455997FFEF6}" srcOrd="1" destOrd="0" parTransId="{CFDACB4A-8904-4AF3-96FA-867700693EA9}" sibTransId="{CFC195B9-A55F-45AE-AAFF-1BCEAC6EC8FE}"/>
    <dgm:cxn modelId="{25600EDB-04D6-4553-B12B-E6B66D18A907}" type="presOf" srcId="{1A1DD596-1651-47CA-832D-B455997FFEF6}" destId="{A42F6837-BBC2-43B4-8622-631E4084DA3B}" srcOrd="0" destOrd="0" presId="urn:microsoft.com/office/officeart/2005/8/layout/venn3"/>
    <dgm:cxn modelId="{81689CA5-81C9-4149-85D9-631E797B880F}" type="presParOf" srcId="{46A9AB36-411A-416B-A21E-8F45675C9D3A}" destId="{2D5493D8-BC73-45DA-9DCF-9B8184D903FC}" srcOrd="0" destOrd="0" presId="urn:microsoft.com/office/officeart/2005/8/layout/venn3"/>
    <dgm:cxn modelId="{24A76310-5842-4A84-ACB4-C9CD22CC8BE4}" type="presParOf" srcId="{46A9AB36-411A-416B-A21E-8F45675C9D3A}" destId="{23E88289-FACD-4C8D-9207-3AA23963BAC1}" srcOrd="1" destOrd="0" presId="urn:microsoft.com/office/officeart/2005/8/layout/venn3"/>
    <dgm:cxn modelId="{2AB61CA8-3A39-40BD-BC86-A13E6993C91A}" type="presParOf" srcId="{46A9AB36-411A-416B-A21E-8F45675C9D3A}" destId="{A42F6837-BBC2-43B4-8622-631E4084DA3B}"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CBE3CC-E8F1-411D-A557-036BF4E5037C}"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DCEED4CC-9A43-43D3-AC68-2C53C40DC8E8}">
      <dgm:prSet phldrT="[Text]"/>
      <dgm:spPr>
        <a:solidFill>
          <a:srgbClr val="54CCCD">
            <a:alpha val="49804"/>
          </a:srgbClr>
        </a:solidFill>
      </dgm:spPr>
      <dgm:t>
        <a:bodyPr/>
        <a:lstStyle/>
        <a:p>
          <a:r>
            <a:rPr lang="en-US" b="1"/>
            <a:t>Code of Ethics</a:t>
          </a:r>
        </a:p>
      </dgm:t>
    </dgm:pt>
    <dgm:pt modelId="{AF27C286-BCE5-4903-B80E-4A2CDCBC65E6}" type="parTrans" cxnId="{95369D57-9263-47F7-B6EB-9288C413D8A4}">
      <dgm:prSet/>
      <dgm:spPr/>
      <dgm:t>
        <a:bodyPr/>
        <a:lstStyle/>
        <a:p>
          <a:endParaRPr lang="en-US"/>
        </a:p>
      </dgm:t>
    </dgm:pt>
    <dgm:pt modelId="{D3AF30F1-F902-4D43-9586-26717438601E}" type="sibTrans" cxnId="{95369D57-9263-47F7-B6EB-9288C413D8A4}">
      <dgm:prSet/>
      <dgm:spPr/>
      <dgm:t>
        <a:bodyPr/>
        <a:lstStyle/>
        <a:p>
          <a:endParaRPr lang="en-US"/>
        </a:p>
      </dgm:t>
    </dgm:pt>
    <dgm:pt modelId="{27E1EA84-74C7-4CCA-9C18-F1BF42C67682}">
      <dgm:prSet phldrT="[Text]"/>
      <dgm:spPr>
        <a:solidFill>
          <a:srgbClr val="70AD47">
            <a:alpha val="49804"/>
          </a:srgbClr>
        </a:solidFill>
      </dgm:spPr>
      <dgm:t>
        <a:bodyPr/>
        <a:lstStyle/>
        <a:p>
          <a:r>
            <a:rPr lang="en-US" b="1"/>
            <a:t>Mandatory Training</a:t>
          </a:r>
        </a:p>
      </dgm:t>
    </dgm:pt>
    <dgm:pt modelId="{5B18769A-A3C8-4472-8CDF-2DC4496772F6}" type="parTrans" cxnId="{8F170B3C-DFEB-459A-A834-3F2E5B30A855}">
      <dgm:prSet/>
      <dgm:spPr/>
      <dgm:t>
        <a:bodyPr/>
        <a:lstStyle/>
        <a:p>
          <a:endParaRPr lang="en-US"/>
        </a:p>
      </dgm:t>
    </dgm:pt>
    <dgm:pt modelId="{6176F00F-D187-4C2C-ACCF-372E8D118FB6}" type="sibTrans" cxnId="{8F170B3C-DFEB-459A-A834-3F2E5B30A855}">
      <dgm:prSet/>
      <dgm:spPr/>
      <dgm:t>
        <a:bodyPr/>
        <a:lstStyle/>
        <a:p>
          <a:endParaRPr lang="en-US"/>
        </a:p>
      </dgm:t>
    </dgm:pt>
    <dgm:pt modelId="{1C369233-2F1B-4029-BF16-602E4454FA12}" type="pres">
      <dgm:prSet presAssocID="{82CBE3CC-E8F1-411D-A557-036BF4E5037C}" presName="Name0" presStyleCnt="0">
        <dgm:presLayoutVars>
          <dgm:dir/>
          <dgm:resizeHandles val="exact"/>
        </dgm:presLayoutVars>
      </dgm:prSet>
      <dgm:spPr/>
    </dgm:pt>
    <dgm:pt modelId="{5872DB1A-FE5B-4998-A26B-7870E3FEA445}" type="pres">
      <dgm:prSet presAssocID="{DCEED4CC-9A43-43D3-AC68-2C53C40DC8E8}" presName="Name5" presStyleLbl="vennNode1" presStyleIdx="0" presStyleCnt="2">
        <dgm:presLayoutVars>
          <dgm:bulletEnabled val="1"/>
        </dgm:presLayoutVars>
      </dgm:prSet>
      <dgm:spPr/>
    </dgm:pt>
    <dgm:pt modelId="{2BD872DF-946B-4718-BBEF-47EB53F46CFE}" type="pres">
      <dgm:prSet presAssocID="{D3AF30F1-F902-4D43-9586-26717438601E}" presName="space" presStyleCnt="0"/>
      <dgm:spPr/>
    </dgm:pt>
    <dgm:pt modelId="{B1868301-F051-45CF-BC2C-1B371184875B}" type="pres">
      <dgm:prSet presAssocID="{27E1EA84-74C7-4CCA-9C18-F1BF42C67682}" presName="Name5" presStyleLbl="vennNode1" presStyleIdx="1" presStyleCnt="2">
        <dgm:presLayoutVars>
          <dgm:bulletEnabled val="1"/>
        </dgm:presLayoutVars>
      </dgm:prSet>
      <dgm:spPr/>
    </dgm:pt>
  </dgm:ptLst>
  <dgm:cxnLst>
    <dgm:cxn modelId="{7084B703-B8BF-4926-862B-D0F1FF80DAD6}" type="presOf" srcId="{27E1EA84-74C7-4CCA-9C18-F1BF42C67682}" destId="{B1868301-F051-45CF-BC2C-1B371184875B}" srcOrd="0" destOrd="0" presId="urn:microsoft.com/office/officeart/2005/8/layout/venn3"/>
    <dgm:cxn modelId="{8F170B3C-DFEB-459A-A834-3F2E5B30A855}" srcId="{82CBE3CC-E8F1-411D-A557-036BF4E5037C}" destId="{27E1EA84-74C7-4CCA-9C18-F1BF42C67682}" srcOrd="1" destOrd="0" parTransId="{5B18769A-A3C8-4472-8CDF-2DC4496772F6}" sibTransId="{6176F00F-D187-4C2C-ACCF-372E8D118FB6}"/>
    <dgm:cxn modelId="{95369D57-9263-47F7-B6EB-9288C413D8A4}" srcId="{82CBE3CC-E8F1-411D-A557-036BF4E5037C}" destId="{DCEED4CC-9A43-43D3-AC68-2C53C40DC8E8}" srcOrd="0" destOrd="0" parTransId="{AF27C286-BCE5-4903-B80E-4A2CDCBC65E6}" sibTransId="{D3AF30F1-F902-4D43-9586-26717438601E}"/>
    <dgm:cxn modelId="{7DD117AE-A8C6-4615-9D75-E9831676173C}" type="presOf" srcId="{DCEED4CC-9A43-43D3-AC68-2C53C40DC8E8}" destId="{5872DB1A-FE5B-4998-A26B-7870E3FEA445}" srcOrd="0" destOrd="0" presId="urn:microsoft.com/office/officeart/2005/8/layout/venn3"/>
    <dgm:cxn modelId="{55FB9EC0-E714-451C-BC51-8CA5CC8CB12A}" type="presOf" srcId="{82CBE3CC-E8F1-411D-A557-036BF4E5037C}" destId="{1C369233-2F1B-4029-BF16-602E4454FA12}" srcOrd="0" destOrd="0" presId="urn:microsoft.com/office/officeart/2005/8/layout/venn3"/>
    <dgm:cxn modelId="{437CCA18-D88E-4CD4-8059-CF67AF24F42A}" type="presParOf" srcId="{1C369233-2F1B-4029-BF16-602E4454FA12}" destId="{5872DB1A-FE5B-4998-A26B-7870E3FEA445}" srcOrd="0" destOrd="0" presId="urn:microsoft.com/office/officeart/2005/8/layout/venn3"/>
    <dgm:cxn modelId="{E87D872F-A6B4-4582-805D-44319FD2DB72}" type="presParOf" srcId="{1C369233-2F1B-4029-BF16-602E4454FA12}" destId="{2BD872DF-946B-4718-BBEF-47EB53F46CFE}" srcOrd="1" destOrd="0" presId="urn:microsoft.com/office/officeart/2005/8/layout/venn3"/>
    <dgm:cxn modelId="{4FE14989-A6AE-406C-B58B-F1803D7345BB}" type="presParOf" srcId="{1C369233-2F1B-4029-BF16-602E4454FA12}" destId="{B1868301-F051-45CF-BC2C-1B371184875B}"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10DF43-FF76-4F12-BB29-A3E205138497}" type="doc">
      <dgm:prSet loTypeId="urn:microsoft.com/office/officeart/2008/layout/RadialCluster" loCatId="relationship" qsTypeId="urn:microsoft.com/office/officeart/2005/8/quickstyle/simple1" qsCatId="simple" csTypeId="urn:microsoft.com/office/officeart/2005/8/colors/colorful5" csCatId="colorful" phldr="1"/>
      <dgm:spPr/>
      <dgm:t>
        <a:bodyPr/>
        <a:lstStyle/>
        <a:p>
          <a:endParaRPr lang="en-US"/>
        </a:p>
      </dgm:t>
    </dgm:pt>
    <dgm:pt modelId="{FCF03315-3D0B-42EC-825D-0A02DEF19319}">
      <dgm:prSet phldrT="[Text]" custT="1"/>
      <dgm:spPr>
        <a:solidFill>
          <a:srgbClr val="6AB6BE"/>
        </a:solidFill>
        <a:scene3d>
          <a:camera prst="orthographicFront"/>
          <a:lightRig rig="threePt" dir="t"/>
        </a:scene3d>
        <a:sp3d>
          <a:bevelT w="139700" h="139700" prst="divot"/>
        </a:sp3d>
      </dgm:spPr>
      <dgm:t>
        <a:bodyPr/>
        <a:lstStyle/>
        <a:p>
          <a:r>
            <a:rPr lang="en-US" sz="5400" b="1" i="1" dirty="0">
              <a:effectLst>
                <a:outerShdw blurRad="38100" dist="38100" dir="2700000" algn="tl">
                  <a:srgbClr val="000000">
                    <a:alpha val="43137"/>
                  </a:srgbClr>
                </a:outerShdw>
              </a:effectLst>
            </a:rPr>
            <a:t>9</a:t>
          </a:r>
          <a:r>
            <a:rPr lang="en-US" sz="5400" b="1" dirty="0"/>
            <a:t> </a:t>
          </a:r>
          <a:br>
            <a:rPr lang="en-US" sz="1600" b="1" dirty="0"/>
          </a:br>
          <a:r>
            <a:rPr lang="en-US" sz="1800" b="1" dirty="0"/>
            <a:t>members appointed by the governor for a </a:t>
          </a:r>
          <a:br>
            <a:rPr lang="en-US" sz="1800" b="1" dirty="0"/>
          </a:br>
          <a:r>
            <a:rPr lang="en-US" sz="1800" b="1" dirty="0"/>
            <a:t>3-year term </a:t>
          </a:r>
        </a:p>
        <a:p>
          <a:r>
            <a:rPr lang="en-US" sz="1800" b="1" dirty="0"/>
            <a:t>(maximum 5 from any one political party)</a:t>
          </a:r>
        </a:p>
      </dgm:t>
    </dgm:pt>
    <dgm:pt modelId="{67D62189-7BAC-4060-BFE7-6A01EB088B1E}" type="parTrans" cxnId="{560E0E92-0CC2-4635-A4A2-72FB4283DA24}">
      <dgm:prSet/>
      <dgm:spPr/>
      <dgm:t>
        <a:bodyPr/>
        <a:lstStyle/>
        <a:p>
          <a:endParaRPr lang="en-US"/>
        </a:p>
      </dgm:t>
    </dgm:pt>
    <dgm:pt modelId="{86802108-06A3-48C7-BE3E-A5E03D969B79}" type="sibTrans" cxnId="{560E0E92-0CC2-4635-A4A2-72FB4283DA24}">
      <dgm:prSet/>
      <dgm:spPr/>
      <dgm:t>
        <a:bodyPr/>
        <a:lstStyle/>
        <a:p>
          <a:endParaRPr lang="en-US"/>
        </a:p>
      </dgm:t>
    </dgm:pt>
    <dgm:pt modelId="{C1330BE7-0070-4097-9C70-F220DF8F7790}">
      <dgm:prSet phldrT="[Text]" custT="1"/>
      <dgm:spPr>
        <a:scene3d>
          <a:camera prst="orthographicFront"/>
          <a:lightRig rig="threePt" dir="t"/>
        </a:scene3d>
        <a:sp3d>
          <a:bevelT w="139700" h="139700" prst="divot"/>
        </a:sp3d>
      </dgm:spPr>
      <dgm:t>
        <a:bodyPr/>
        <a:lstStyle/>
        <a:p>
          <a:r>
            <a:rPr lang="en-US" sz="5400" b="1" i="1">
              <a:effectLst>
                <a:outerShdw blurRad="38100" dist="38100" dir="2700000" algn="tl">
                  <a:srgbClr val="000000">
                    <a:alpha val="43137"/>
                  </a:srgbClr>
                </a:outerShdw>
              </a:effectLst>
            </a:rPr>
            <a:t>2</a:t>
          </a:r>
          <a:br>
            <a:rPr lang="en-US" sz="2400" b="1"/>
          </a:br>
          <a:r>
            <a:rPr lang="en-US" sz="2400" b="1"/>
            <a:t>School Administrators</a:t>
          </a:r>
          <a:endParaRPr lang="en-US" sz="2400"/>
        </a:p>
      </dgm:t>
    </dgm:pt>
    <dgm:pt modelId="{1808B42D-BAA9-43A2-9B89-FEEE3924FFA2}" type="parTrans" cxnId="{F00C2F77-9276-4AFD-9D6A-90B65B70DE3E}">
      <dgm:prSet/>
      <dgm:spPr/>
      <dgm:t>
        <a:bodyPr/>
        <a:lstStyle/>
        <a:p>
          <a:endParaRPr lang="en-US"/>
        </a:p>
      </dgm:t>
    </dgm:pt>
    <dgm:pt modelId="{9667BBBB-1351-42AD-A7BE-3D8B2452449C}" type="sibTrans" cxnId="{F00C2F77-9276-4AFD-9D6A-90B65B70DE3E}">
      <dgm:prSet/>
      <dgm:spPr/>
      <dgm:t>
        <a:bodyPr/>
        <a:lstStyle/>
        <a:p>
          <a:endParaRPr lang="en-US"/>
        </a:p>
      </dgm:t>
    </dgm:pt>
    <dgm:pt modelId="{557FF879-712B-4A0D-8A00-FAB7FFE3D684}">
      <dgm:prSet phldrT="[Text]" custT="1"/>
      <dgm:spPr>
        <a:scene3d>
          <a:camera prst="orthographicFront"/>
          <a:lightRig rig="threePt" dir="t"/>
        </a:scene3d>
        <a:sp3d>
          <a:bevelT w="139700" h="139700" prst="divot"/>
        </a:sp3d>
      </dgm:spPr>
      <dgm:t>
        <a:bodyPr/>
        <a:lstStyle/>
        <a:p>
          <a:r>
            <a:rPr lang="en-US" sz="5400" b="1" i="1">
              <a:effectLst>
                <a:outerShdw blurRad="38100" dist="38100" dir="2700000" algn="tl">
                  <a:srgbClr val="000000">
                    <a:alpha val="43137"/>
                  </a:srgbClr>
                </a:outerShdw>
              </a:effectLst>
            </a:rPr>
            <a:t>2</a:t>
          </a:r>
          <a:br>
            <a:rPr lang="en-US" sz="2400" b="1"/>
          </a:br>
          <a:r>
            <a:rPr lang="en-US" sz="2400" b="1"/>
            <a:t>School Board Members</a:t>
          </a:r>
          <a:endParaRPr lang="en-US" sz="2400"/>
        </a:p>
      </dgm:t>
    </dgm:pt>
    <dgm:pt modelId="{F9E23246-420D-4BC4-BEF9-952D9BA51D85}" type="parTrans" cxnId="{4FF1B0B3-2B7D-4F2F-BB0D-D23D965C717D}">
      <dgm:prSet/>
      <dgm:spPr/>
      <dgm:t>
        <a:bodyPr/>
        <a:lstStyle/>
        <a:p>
          <a:endParaRPr lang="en-US"/>
        </a:p>
      </dgm:t>
    </dgm:pt>
    <dgm:pt modelId="{D972E260-441D-44F2-BD82-8CABAEB8AB23}" type="sibTrans" cxnId="{4FF1B0B3-2B7D-4F2F-BB0D-D23D965C717D}">
      <dgm:prSet/>
      <dgm:spPr/>
      <dgm:t>
        <a:bodyPr/>
        <a:lstStyle/>
        <a:p>
          <a:endParaRPr lang="en-US"/>
        </a:p>
      </dgm:t>
    </dgm:pt>
    <dgm:pt modelId="{1695221D-6870-4E3F-AC0A-EADCE5216F75}">
      <dgm:prSet phldrT="[Text]" custT="1"/>
      <dgm:spPr>
        <a:scene3d>
          <a:camera prst="orthographicFront"/>
          <a:lightRig rig="threePt" dir="t"/>
        </a:scene3d>
        <a:sp3d>
          <a:bevelT w="139700" h="139700" prst="divot"/>
        </a:sp3d>
      </dgm:spPr>
      <dgm:t>
        <a:bodyPr/>
        <a:lstStyle/>
        <a:p>
          <a:r>
            <a:rPr lang="en-US" sz="5400" b="1" i="1" dirty="0">
              <a:effectLst>
                <a:outerShdw blurRad="38100" dist="38100" dir="2700000" algn="tl">
                  <a:srgbClr val="000000">
                    <a:alpha val="43137"/>
                  </a:srgbClr>
                </a:outerShdw>
              </a:effectLst>
            </a:rPr>
            <a:t>5</a:t>
          </a:r>
          <a:r>
            <a:rPr lang="en-US" sz="5400" b="1" dirty="0"/>
            <a:t> </a:t>
          </a:r>
          <a:br>
            <a:rPr lang="en-US" sz="2400" b="1" dirty="0"/>
          </a:br>
          <a:r>
            <a:rPr lang="en-US" sz="2400" b="1" dirty="0"/>
            <a:t>Non-school Officials</a:t>
          </a:r>
          <a:endParaRPr lang="en-US" sz="2400" dirty="0"/>
        </a:p>
      </dgm:t>
    </dgm:pt>
    <dgm:pt modelId="{1C2D56A7-8236-46EA-AA88-3A3DA5AB859A}" type="parTrans" cxnId="{EA2E56CB-7295-498D-9CC7-15B440AB8CEA}">
      <dgm:prSet/>
      <dgm:spPr/>
      <dgm:t>
        <a:bodyPr/>
        <a:lstStyle/>
        <a:p>
          <a:endParaRPr lang="en-US"/>
        </a:p>
      </dgm:t>
    </dgm:pt>
    <dgm:pt modelId="{610D82E9-3363-48B0-AD68-C56324E278FA}" type="sibTrans" cxnId="{EA2E56CB-7295-498D-9CC7-15B440AB8CEA}">
      <dgm:prSet/>
      <dgm:spPr/>
      <dgm:t>
        <a:bodyPr/>
        <a:lstStyle/>
        <a:p>
          <a:endParaRPr lang="en-US"/>
        </a:p>
      </dgm:t>
    </dgm:pt>
    <dgm:pt modelId="{1E6D232C-3273-4B97-8AFB-57C443F1DAAC}" type="pres">
      <dgm:prSet presAssocID="{AD10DF43-FF76-4F12-BB29-A3E205138497}" presName="Name0" presStyleCnt="0">
        <dgm:presLayoutVars>
          <dgm:chMax val="1"/>
          <dgm:chPref val="1"/>
          <dgm:dir/>
          <dgm:animOne val="branch"/>
          <dgm:animLvl val="lvl"/>
        </dgm:presLayoutVars>
      </dgm:prSet>
      <dgm:spPr/>
    </dgm:pt>
    <dgm:pt modelId="{7742CE85-BEF3-49A2-932E-BA497358CBE0}" type="pres">
      <dgm:prSet presAssocID="{FCF03315-3D0B-42EC-825D-0A02DEF19319}" presName="singleCycle" presStyleCnt="0"/>
      <dgm:spPr/>
    </dgm:pt>
    <dgm:pt modelId="{DDCFB7FE-1B38-47BB-BD39-92FAF26BC611}" type="pres">
      <dgm:prSet presAssocID="{FCF03315-3D0B-42EC-825D-0A02DEF19319}" presName="singleCenter" presStyleLbl="node1" presStyleIdx="0" presStyleCnt="4" custScaleX="168750" custScaleY="204156" custLinFactNeighborX="0" custLinFactNeighborY="7717">
        <dgm:presLayoutVars>
          <dgm:chMax val="7"/>
          <dgm:chPref val="7"/>
        </dgm:presLayoutVars>
      </dgm:prSet>
      <dgm:spPr/>
    </dgm:pt>
    <dgm:pt modelId="{F23B5EC3-7501-44A9-A39D-434D25AB68E5}" type="pres">
      <dgm:prSet presAssocID="{1808B42D-BAA9-43A2-9B89-FEEE3924FFA2}" presName="Name56" presStyleLbl="parChTrans1D2" presStyleIdx="0" presStyleCnt="3"/>
      <dgm:spPr/>
    </dgm:pt>
    <dgm:pt modelId="{EC041889-75D6-44F1-8BC3-8696ED69FE5F}" type="pres">
      <dgm:prSet presAssocID="{C1330BE7-0070-4097-9C70-F220DF8F7790}" presName="text0" presStyleLbl="node1" presStyleIdx="1" presStyleCnt="4" custScaleX="283345" custScaleY="155840" custRadScaleRad="131487" custRadScaleInc="163434">
        <dgm:presLayoutVars>
          <dgm:bulletEnabled val="1"/>
        </dgm:presLayoutVars>
      </dgm:prSet>
      <dgm:spPr/>
    </dgm:pt>
    <dgm:pt modelId="{0606DE70-35A4-4E78-9C42-87937E7BD8FB}" type="pres">
      <dgm:prSet presAssocID="{1C2D56A7-8236-46EA-AA88-3A3DA5AB859A}" presName="Name56" presStyleLbl="parChTrans1D2" presStyleIdx="1" presStyleCnt="3"/>
      <dgm:spPr/>
    </dgm:pt>
    <dgm:pt modelId="{D3BADF32-AA2F-4315-89A2-5CBCB8B4F458}" type="pres">
      <dgm:prSet presAssocID="{1695221D-6870-4E3F-AC0A-EADCE5216F75}" presName="text0" presStyleLbl="node1" presStyleIdx="2" presStyleCnt="4" custScaleX="283345" custScaleY="155840" custRadScaleRad="95540" custRadScaleInc="-196223">
        <dgm:presLayoutVars>
          <dgm:bulletEnabled val="1"/>
        </dgm:presLayoutVars>
      </dgm:prSet>
      <dgm:spPr/>
    </dgm:pt>
    <dgm:pt modelId="{7B63BD0C-CFE9-4B96-B365-665F05EF6AD5}" type="pres">
      <dgm:prSet presAssocID="{F9E23246-420D-4BC4-BEF9-952D9BA51D85}" presName="Name56" presStyleLbl="parChTrans1D2" presStyleIdx="2" presStyleCnt="3"/>
      <dgm:spPr/>
    </dgm:pt>
    <dgm:pt modelId="{2CC826FA-E5A2-4186-AE68-F02FDDA4CB96}" type="pres">
      <dgm:prSet presAssocID="{557FF879-712B-4A0D-8A00-FAB7FFE3D684}" presName="text0" presStyleLbl="node1" presStyleIdx="3" presStyleCnt="4" custScaleX="283345" custScaleY="155840" custRadScaleRad="125122" custRadScaleInc="33830">
        <dgm:presLayoutVars>
          <dgm:bulletEnabled val="1"/>
        </dgm:presLayoutVars>
      </dgm:prSet>
      <dgm:spPr/>
    </dgm:pt>
  </dgm:ptLst>
  <dgm:cxnLst>
    <dgm:cxn modelId="{1C267506-FCDF-416F-94EE-F607AA356FD5}" type="presOf" srcId="{FCF03315-3D0B-42EC-825D-0A02DEF19319}" destId="{DDCFB7FE-1B38-47BB-BD39-92FAF26BC611}" srcOrd="0" destOrd="0" presId="urn:microsoft.com/office/officeart/2008/layout/RadialCluster"/>
    <dgm:cxn modelId="{053A0528-7B3E-48F5-9317-5237CB99E76A}" type="presOf" srcId="{F9E23246-420D-4BC4-BEF9-952D9BA51D85}" destId="{7B63BD0C-CFE9-4B96-B365-665F05EF6AD5}" srcOrd="0" destOrd="0" presId="urn:microsoft.com/office/officeart/2008/layout/RadialCluster"/>
    <dgm:cxn modelId="{B2E95E34-D9A7-4D0C-99CF-0DDB0E33CC25}" type="presOf" srcId="{1C2D56A7-8236-46EA-AA88-3A3DA5AB859A}" destId="{0606DE70-35A4-4E78-9C42-87937E7BD8FB}" srcOrd="0" destOrd="0" presId="urn:microsoft.com/office/officeart/2008/layout/RadialCluster"/>
    <dgm:cxn modelId="{1D603C61-8A84-4631-9B3F-C6F3D796CE53}" type="presOf" srcId="{C1330BE7-0070-4097-9C70-F220DF8F7790}" destId="{EC041889-75D6-44F1-8BC3-8696ED69FE5F}" srcOrd="0" destOrd="0" presId="urn:microsoft.com/office/officeart/2008/layout/RadialCluster"/>
    <dgm:cxn modelId="{82FAFE6A-B11C-4B4E-B5B4-9A94774792DF}" type="presOf" srcId="{1695221D-6870-4E3F-AC0A-EADCE5216F75}" destId="{D3BADF32-AA2F-4315-89A2-5CBCB8B4F458}" srcOrd="0" destOrd="0" presId="urn:microsoft.com/office/officeart/2008/layout/RadialCluster"/>
    <dgm:cxn modelId="{F00C2F77-9276-4AFD-9D6A-90B65B70DE3E}" srcId="{FCF03315-3D0B-42EC-825D-0A02DEF19319}" destId="{C1330BE7-0070-4097-9C70-F220DF8F7790}" srcOrd="0" destOrd="0" parTransId="{1808B42D-BAA9-43A2-9B89-FEEE3924FFA2}" sibTransId="{9667BBBB-1351-42AD-A7BE-3D8B2452449C}"/>
    <dgm:cxn modelId="{CF13B08E-14EA-47A7-8082-9DF3B2066068}" type="presOf" srcId="{AD10DF43-FF76-4F12-BB29-A3E205138497}" destId="{1E6D232C-3273-4B97-8AFB-57C443F1DAAC}" srcOrd="0" destOrd="0" presId="urn:microsoft.com/office/officeart/2008/layout/RadialCluster"/>
    <dgm:cxn modelId="{560E0E92-0CC2-4635-A4A2-72FB4283DA24}" srcId="{AD10DF43-FF76-4F12-BB29-A3E205138497}" destId="{FCF03315-3D0B-42EC-825D-0A02DEF19319}" srcOrd="0" destOrd="0" parTransId="{67D62189-7BAC-4060-BFE7-6A01EB088B1E}" sibTransId="{86802108-06A3-48C7-BE3E-A5E03D969B79}"/>
    <dgm:cxn modelId="{4FF1B0B3-2B7D-4F2F-BB0D-D23D965C717D}" srcId="{FCF03315-3D0B-42EC-825D-0A02DEF19319}" destId="{557FF879-712B-4A0D-8A00-FAB7FFE3D684}" srcOrd="2" destOrd="0" parTransId="{F9E23246-420D-4BC4-BEF9-952D9BA51D85}" sibTransId="{D972E260-441D-44F2-BD82-8CABAEB8AB23}"/>
    <dgm:cxn modelId="{0CA827C6-47E2-47D2-A748-B933ADB6DCE3}" type="presOf" srcId="{1808B42D-BAA9-43A2-9B89-FEEE3924FFA2}" destId="{F23B5EC3-7501-44A9-A39D-434D25AB68E5}" srcOrd="0" destOrd="0" presId="urn:microsoft.com/office/officeart/2008/layout/RadialCluster"/>
    <dgm:cxn modelId="{EA2E56CB-7295-498D-9CC7-15B440AB8CEA}" srcId="{FCF03315-3D0B-42EC-825D-0A02DEF19319}" destId="{1695221D-6870-4E3F-AC0A-EADCE5216F75}" srcOrd="1" destOrd="0" parTransId="{1C2D56A7-8236-46EA-AA88-3A3DA5AB859A}" sibTransId="{610D82E9-3363-48B0-AD68-C56324E278FA}"/>
    <dgm:cxn modelId="{2AAF24FF-6CE2-40B1-9ADA-1283E1073EC9}" type="presOf" srcId="{557FF879-712B-4A0D-8A00-FAB7FFE3D684}" destId="{2CC826FA-E5A2-4186-AE68-F02FDDA4CB96}" srcOrd="0" destOrd="0" presId="urn:microsoft.com/office/officeart/2008/layout/RadialCluster"/>
    <dgm:cxn modelId="{D9B89629-0031-439E-A292-961A88A89423}" type="presParOf" srcId="{1E6D232C-3273-4B97-8AFB-57C443F1DAAC}" destId="{7742CE85-BEF3-49A2-932E-BA497358CBE0}" srcOrd="0" destOrd="0" presId="urn:microsoft.com/office/officeart/2008/layout/RadialCluster"/>
    <dgm:cxn modelId="{0432BE9D-1C13-4C97-BC1F-2E0424D2BA46}" type="presParOf" srcId="{7742CE85-BEF3-49A2-932E-BA497358CBE0}" destId="{DDCFB7FE-1B38-47BB-BD39-92FAF26BC611}" srcOrd="0" destOrd="0" presId="urn:microsoft.com/office/officeart/2008/layout/RadialCluster"/>
    <dgm:cxn modelId="{2A080B59-A9BC-44B8-9D3E-D9F0551D2510}" type="presParOf" srcId="{7742CE85-BEF3-49A2-932E-BA497358CBE0}" destId="{F23B5EC3-7501-44A9-A39D-434D25AB68E5}" srcOrd="1" destOrd="0" presId="urn:microsoft.com/office/officeart/2008/layout/RadialCluster"/>
    <dgm:cxn modelId="{72ABA428-8C9B-43EA-A2AB-7A25375F4C5E}" type="presParOf" srcId="{7742CE85-BEF3-49A2-932E-BA497358CBE0}" destId="{EC041889-75D6-44F1-8BC3-8696ED69FE5F}" srcOrd="2" destOrd="0" presId="urn:microsoft.com/office/officeart/2008/layout/RadialCluster"/>
    <dgm:cxn modelId="{4EBE21BC-80C5-4CF8-A984-FD7F6F6764EC}" type="presParOf" srcId="{7742CE85-BEF3-49A2-932E-BA497358CBE0}" destId="{0606DE70-35A4-4E78-9C42-87937E7BD8FB}" srcOrd="3" destOrd="0" presId="urn:microsoft.com/office/officeart/2008/layout/RadialCluster"/>
    <dgm:cxn modelId="{4B90AEAC-0287-4516-A107-0CD8FF195891}" type="presParOf" srcId="{7742CE85-BEF3-49A2-932E-BA497358CBE0}" destId="{D3BADF32-AA2F-4315-89A2-5CBCB8B4F458}" srcOrd="4" destOrd="0" presId="urn:microsoft.com/office/officeart/2008/layout/RadialCluster"/>
    <dgm:cxn modelId="{1D753AF9-C7A8-42F7-87D5-A21FA003F9C1}" type="presParOf" srcId="{7742CE85-BEF3-49A2-932E-BA497358CBE0}" destId="{7B63BD0C-CFE9-4B96-B365-665F05EF6AD5}" srcOrd="5" destOrd="0" presId="urn:microsoft.com/office/officeart/2008/layout/RadialCluster"/>
    <dgm:cxn modelId="{F2590FF0-251E-4C47-B89B-33EEDCFD7CD5}" type="presParOf" srcId="{7742CE85-BEF3-49A2-932E-BA497358CBE0}" destId="{2CC826FA-E5A2-4186-AE68-F02FDDA4CB96}"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FF03F5-6891-4D01-B023-8B0E57384E84}" type="doc">
      <dgm:prSet loTypeId="urn:microsoft.com/office/officeart/2005/8/layout/hierarchy1" loCatId="hierarchy" qsTypeId="urn:microsoft.com/office/officeart/2005/8/quickstyle/simple4" qsCatId="simple" csTypeId="urn:microsoft.com/office/officeart/2005/8/colors/accent3_2" csCatId="accent3" phldr="1"/>
      <dgm:spPr/>
      <dgm:t>
        <a:bodyPr/>
        <a:lstStyle/>
        <a:p>
          <a:endParaRPr lang="en-US"/>
        </a:p>
      </dgm:t>
    </dgm:pt>
    <dgm:pt modelId="{F954121B-82C5-4E24-A3EF-0F8ECEACE3F7}">
      <dgm:prSet phldrT="[Text]" custT="1"/>
      <dgm:spPr>
        <a:xfrm>
          <a:off x="286038" y="328589"/>
          <a:ext cx="2567759" cy="1630527"/>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en-US" altLang="en-US" sz="2000" b="1">
              <a:solidFill>
                <a:sysClr val="windowText" lastClr="000000">
                  <a:hueOff val="0"/>
                  <a:satOff val="0"/>
                  <a:lumOff val="0"/>
                  <a:alphaOff val="0"/>
                </a:sysClr>
              </a:solidFill>
              <a:latin typeface="+mj-lt"/>
              <a:ea typeface="+mn-ea"/>
              <a:cs typeface="+mn-cs"/>
            </a:rPr>
            <a:t>Advisory Opinions</a:t>
          </a:r>
        </a:p>
        <a:p>
          <a:pPr>
            <a:buNone/>
          </a:pPr>
          <a:r>
            <a:rPr lang="en-US" sz="2000" b="1">
              <a:solidFill>
                <a:sysClr val="windowText" lastClr="000000">
                  <a:hueOff val="0"/>
                  <a:satOff val="0"/>
                  <a:lumOff val="0"/>
                  <a:alphaOff val="0"/>
                </a:sysClr>
              </a:solidFill>
              <a:latin typeface="+mj-lt"/>
              <a:ea typeface="+mn-ea"/>
              <a:cs typeface="+mn-cs"/>
            </a:rPr>
            <a:t>N.J.S.A. 18A:12-31</a:t>
          </a:r>
        </a:p>
      </dgm:t>
    </dgm:pt>
    <dgm:pt modelId="{F1EA9887-176A-4C9A-ABFB-58C830DE36B1}" type="parTrans" cxnId="{FACC5D44-1C9F-4432-9983-26EEA950DA0E}">
      <dgm:prSet/>
      <dgm:spPr/>
      <dgm:t>
        <a:bodyPr/>
        <a:lstStyle/>
        <a:p>
          <a:endParaRPr lang="en-US"/>
        </a:p>
      </dgm:t>
    </dgm:pt>
    <dgm:pt modelId="{04AF7969-5C6A-4C32-B7C0-BB82A2B98041}" type="sibTrans" cxnId="{FACC5D44-1C9F-4432-9983-26EEA950DA0E}">
      <dgm:prSet/>
      <dgm:spPr/>
      <dgm:t>
        <a:bodyPr/>
        <a:lstStyle/>
        <a:p>
          <a:endParaRPr lang="en-US"/>
        </a:p>
      </dgm:t>
    </dgm:pt>
    <dgm:pt modelId="{E7F0BAA9-8ACD-4654-8EA9-B2F25621CF02}">
      <dgm:prSet phldrT="[Text]" custT="1"/>
      <dgm:spPr>
        <a:xfrm>
          <a:off x="286038" y="2705906"/>
          <a:ext cx="2567759" cy="1630527"/>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nchor="ctr"/>
        <a:lstStyle/>
        <a:p>
          <a:pPr>
            <a:buNone/>
          </a:pPr>
          <a:r>
            <a:rPr lang="en-US" altLang="en-US" sz="1600" dirty="0">
              <a:solidFill>
                <a:sysClr val="windowText" lastClr="000000">
                  <a:hueOff val="0"/>
                  <a:satOff val="0"/>
                  <a:lumOff val="0"/>
                  <a:alphaOff val="0"/>
                </a:sysClr>
              </a:solidFill>
              <a:latin typeface="+mj-lt"/>
              <a:ea typeface="+mn-ea"/>
              <a:cs typeface="+mn-cs"/>
            </a:rPr>
            <a:t>Only a </a:t>
          </a:r>
          <a:r>
            <a:rPr lang="en-US" altLang="en-US" sz="1600" b="1" u="sng" dirty="0">
              <a:solidFill>
                <a:sysClr val="windowText" lastClr="000000">
                  <a:hueOff val="0"/>
                  <a:satOff val="0"/>
                  <a:lumOff val="0"/>
                  <a:alphaOff val="0"/>
                </a:sysClr>
              </a:solidFill>
              <a:latin typeface="+mj-lt"/>
              <a:ea typeface="+mn-ea"/>
              <a:cs typeface="+mn-cs"/>
            </a:rPr>
            <a:t>school official</a:t>
          </a:r>
          <a:r>
            <a:rPr lang="en-US" altLang="en-US" sz="1600" u="none" dirty="0">
              <a:solidFill>
                <a:sysClr val="windowText" lastClr="000000">
                  <a:hueOff val="0"/>
                  <a:satOff val="0"/>
                  <a:lumOff val="0"/>
                  <a:alphaOff val="0"/>
                </a:sysClr>
              </a:solidFill>
              <a:latin typeface="+mj-lt"/>
              <a:ea typeface="+mn-ea"/>
              <a:cs typeface="+mn-cs"/>
            </a:rPr>
            <a:t> </a:t>
          </a:r>
          <a:r>
            <a:rPr lang="en-US" altLang="en-US" sz="1600" dirty="0">
              <a:solidFill>
                <a:sysClr val="windowText" lastClr="000000">
                  <a:hueOff val="0"/>
                  <a:satOff val="0"/>
                  <a:lumOff val="0"/>
                  <a:alphaOff val="0"/>
                </a:sysClr>
              </a:solidFill>
              <a:latin typeface="+mj-lt"/>
              <a:ea typeface="+mn-ea"/>
              <a:cs typeface="+mn-cs"/>
            </a:rPr>
            <a:t>may request an </a:t>
          </a:r>
          <a:r>
            <a:rPr lang="en-US" altLang="en-US" sz="1600" b="1" dirty="0">
              <a:solidFill>
                <a:sysClr val="windowText" lastClr="000000">
                  <a:hueOff val="0"/>
                  <a:satOff val="0"/>
                  <a:lumOff val="0"/>
                  <a:alphaOff val="0"/>
                </a:sysClr>
              </a:solidFill>
              <a:latin typeface="+mj-lt"/>
              <a:ea typeface="+mn-ea"/>
              <a:cs typeface="+mn-cs"/>
            </a:rPr>
            <a:t>advisory opinion </a:t>
          </a:r>
          <a:r>
            <a:rPr lang="en-US" altLang="en-US" sz="1600" dirty="0">
              <a:solidFill>
                <a:sysClr val="windowText" lastClr="000000">
                  <a:hueOff val="0"/>
                  <a:satOff val="0"/>
                  <a:lumOff val="0"/>
                  <a:alphaOff val="0"/>
                </a:sysClr>
              </a:solidFill>
              <a:latin typeface="+mj-lt"/>
              <a:ea typeface="+mn-ea"/>
              <a:cs typeface="+mn-cs"/>
            </a:rPr>
            <a:t>to determine if </a:t>
          </a:r>
          <a:r>
            <a:rPr lang="en-US" altLang="en-US" sz="1600" b="1" dirty="0">
              <a:solidFill>
                <a:sysClr val="windowText" lastClr="000000">
                  <a:hueOff val="0"/>
                  <a:satOff val="0"/>
                  <a:lumOff val="0"/>
                  <a:alphaOff val="0"/>
                </a:sysClr>
              </a:solidFill>
              <a:latin typeface="+mj-lt"/>
              <a:ea typeface="+mn-ea"/>
              <a:cs typeface="+mn-cs"/>
            </a:rPr>
            <a:t>their or another’s proposed activity or conduct would constitute a violation of the Act</a:t>
          </a:r>
          <a:r>
            <a:rPr lang="en-US" altLang="en-US" sz="1600" dirty="0">
              <a:solidFill>
                <a:sysClr val="windowText" lastClr="000000">
                  <a:hueOff val="0"/>
                  <a:satOff val="0"/>
                  <a:lumOff val="0"/>
                  <a:alphaOff val="0"/>
                </a:sysClr>
              </a:solidFill>
              <a:latin typeface="+mj-lt"/>
              <a:ea typeface="+mn-ea"/>
              <a:cs typeface="+mn-cs"/>
            </a:rPr>
            <a:t>.</a:t>
          </a:r>
          <a:endParaRPr lang="en-US" sz="1600" dirty="0">
            <a:solidFill>
              <a:sysClr val="windowText" lastClr="000000">
                <a:hueOff val="0"/>
                <a:satOff val="0"/>
                <a:lumOff val="0"/>
                <a:alphaOff val="0"/>
              </a:sysClr>
            </a:solidFill>
            <a:latin typeface="+mj-lt"/>
            <a:ea typeface="+mn-ea"/>
            <a:cs typeface="+mn-cs"/>
          </a:endParaRPr>
        </a:p>
      </dgm:t>
    </dgm:pt>
    <dgm:pt modelId="{1A413AB1-D0E9-4198-9B81-710107DE7319}" type="parTrans" cxnId="{9D344FBA-CD16-47CE-9F3C-96C7B2465EE8}">
      <dgm:prSet/>
      <dgm:spPr>
        <a:xfrm>
          <a:off x="1238891" y="1688075"/>
          <a:ext cx="91440" cy="746789"/>
        </a:xfrm>
        <a:custGeom>
          <a:avLst/>
          <a:gdLst/>
          <a:ahLst/>
          <a:cxnLst/>
          <a:rect l="0" t="0" r="0" b="0"/>
          <a:pathLst>
            <a:path>
              <a:moveTo>
                <a:pt x="45720" y="0"/>
              </a:moveTo>
              <a:lnTo>
                <a:pt x="45720" y="746789"/>
              </a:lnTo>
            </a:path>
          </a:pathLst>
        </a:custGeom>
        <a:noFill/>
        <a:ln w="6350" cap="flat" cmpd="sng" algn="ctr">
          <a:solidFill>
            <a:srgbClr val="A5A5A5">
              <a:shade val="60000"/>
              <a:hueOff val="0"/>
              <a:satOff val="0"/>
              <a:lumOff val="0"/>
              <a:alphaOff val="0"/>
            </a:srgbClr>
          </a:solidFill>
          <a:prstDash val="solid"/>
          <a:miter lim="800000"/>
        </a:ln>
        <a:effectLst/>
      </dgm:spPr>
      <dgm:t>
        <a:bodyPr/>
        <a:lstStyle/>
        <a:p>
          <a:endParaRPr lang="en-US"/>
        </a:p>
      </dgm:t>
    </dgm:pt>
    <dgm:pt modelId="{0AD106EC-388E-49CF-A0CA-3DE7359F05B6}" type="sibTrans" cxnId="{9D344FBA-CD16-47CE-9F3C-96C7B2465EE8}">
      <dgm:prSet/>
      <dgm:spPr/>
      <dgm:t>
        <a:bodyPr/>
        <a:lstStyle/>
        <a:p>
          <a:endParaRPr lang="en-US"/>
        </a:p>
      </dgm:t>
    </dgm:pt>
    <dgm:pt modelId="{2EE65C0B-D654-4DF3-BB23-3F06EB63756C}">
      <dgm:prSet phldrT="[Text]" custT="1"/>
      <dgm:spPr>
        <a:xfrm>
          <a:off x="3424410" y="328589"/>
          <a:ext cx="2567759" cy="1630527"/>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en-US" altLang="en-US" sz="2000" b="1">
              <a:solidFill>
                <a:sysClr val="windowText" lastClr="000000">
                  <a:hueOff val="0"/>
                  <a:satOff val="0"/>
                  <a:lumOff val="0"/>
                  <a:alphaOff val="0"/>
                </a:sysClr>
              </a:solidFill>
              <a:latin typeface="+mj-lt"/>
              <a:ea typeface="+mn-ea"/>
              <a:cs typeface="+mn-cs"/>
            </a:rPr>
            <a:t>Ethics Complaints</a:t>
          </a:r>
          <a:endParaRPr lang="en-US" sz="2000" b="1">
            <a:solidFill>
              <a:sysClr val="windowText" lastClr="000000">
                <a:hueOff val="0"/>
                <a:satOff val="0"/>
                <a:lumOff val="0"/>
                <a:alphaOff val="0"/>
              </a:sysClr>
            </a:solidFill>
            <a:latin typeface="+mj-lt"/>
            <a:ea typeface="+mn-ea"/>
            <a:cs typeface="+mn-cs"/>
          </a:endParaRPr>
        </a:p>
      </dgm:t>
    </dgm:pt>
    <dgm:pt modelId="{77F9BDB4-E737-489D-B37F-EB917F39CAF1}" type="parTrans" cxnId="{CDD945D8-3353-415C-9724-B28B7F1ADE2B}">
      <dgm:prSet/>
      <dgm:spPr/>
      <dgm:t>
        <a:bodyPr/>
        <a:lstStyle/>
        <a:p>
          <a:endParaRPr lang="en-US"/>
        </a:p>
      </dgm:t>
    </dgm:pt>
    <dgm:pt modelId="{60455581-458D-4024-829B-8C292A2042E4}" type="sibTrans" cxnId="{CDD945D8-3353-415C-9724-B28B7F1ADE2B}">
      <dgm:prSet/>
      <dgm:spPr/>
      <dgm:t>
        <a:bodyPr/>
        <a:lstStyle/>
        <a:p>
          <a:endParaRPr lang="en-US"/>
        </a:p>
      </dgm:t>
    </dgm:pt>
    <dgm:pt modelId="{6D73C421-FBAB-49DF-9905-DEFA47790054}">
      <dgm:prSet phldrT="[Text]" custT="1"/>
      <dgm:spPr>
        <a:xfrm>
          <a:off x="3424410" y="2705906"/>
          <a:ext cx="2567759" cy="1630527"/>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nchor="ctr"/>
        <a:lstStyle/>
        <a:p>
          <a:pPr>
            <a:buNone/>
          </a:pPr>
          <a:r>
            <a:rPr lang="en-US" altLang="en-US" sz="1600" dirty="0">
              <a:solidFill>
                <a:sysClr val="windowText" lastClr="000000">
                  <a:hueOff val="0"/>
                  <a:satOff val="0"/>
                  <a:lumOff val="0"/>
                  <a:alphaOff val="0"/>
                </a:sysClr>
              </a:solidFill>
              <a:latin typeface="+mj-lt"/>
              <a:ea typeface="+mn-ea"/>
              <a:cs typeface="+mn-cs"/>
            </a:rPr>
            <a:t>Acts upon complaints filed by </a:t>
          </a:r>
          <a:r>
            <a:rPr lang="en-US" altLang="en-US" sz="1600" b="1" u="sng" dirty="0">
              <a:solidFill>
                <a:sysClr val="windowText" lastClr="000000">
                  <a:hueOff val="0"/>
                  <a:satOff val="0"/>
                  <a:lumOff val="0"/>
                  <a:alphaOff val="0"/>
                </a:sysClr>
              </a:solidFill>
              <a:latin typeface="+mj-lt"/>
              <a:ea typeface="+mn-ea"/>
              <a:cs typeface="+mn-cs"/>
            </a:rPr>
            <a:t>anyone</a:t>
          </a:r>
          <a:r>
            <a:rPr lang="en-US" altLang="en-US" sz="1600" dirty="0">
              <a:solidFill>
                <a:sysClr val="windowText" lastClr="000000">
                  <a:hueOff val="0"/>
                  <a:satOff val="0"/>
                  <a:lumOff val="0"/>
                  <a:alphaOff val="0"/>
                </a:sysClr>
              </a:solidFill>
              <a:latin typeface="+mj-lt"/>
              <a:ea typeface="+mn-ea"/>
              <a:cs typeface="+mn-cs"/>
            </a:rPr>
            <a:t> alleging </a:t>
          </a:r>
          <a:r>
            <a:rPr lang="en-US" altLang="en-US" sz="1600" b="1" dirty="0">
              <a:solidFill>
                <a:sysClr val="windowText" lastClr="000000">
                  <a:hueOff val="0"/>
                  <a:satOff val="0"/>
                  <a:lumOff val="0"/>
                  <a:alphaOff val="0"/>
                </a:sysClr>
              </a:solidFill>
              <a:latin typeface="+mj-lt"/>
              <a:ea typeface="+mn-ea"/>
              <a:cs typeface="+mn-cs"/>
            </a:rPr>
            <a:t>a violation of the School Ethics Act </a:t>
          </a:r>
          <a:r>
            <a:rPr lang="en-US" altLang="en-US" sz="1600" dirty="0">
              <a:solidFill>
                <a:sysClr val="windowText" lastClr="000000">
                  <a:hueOff val="0"/>
                  <a:satOff val="0"/>
                  <a:lumOff val="0"/>
                  <a:alphaOff val="0"/>
                </a:sysClr>
              </a:solidFill>
              <a:latin typeface="+mj-lt"/>
              <a:ea typeface="+mn-ea"/>
              <a:cs typeface="+mn-cs"/>
            </a:rPr>
            <a:t>took place. </a:t>
          </a:r>
          <a:endParaRPr lang="en-US" sz="1600" dirty="0">
            <a:solidFill>
              <a:sysClr val="windowText" lastClr="000000">
                <a:hueOff val="0"/>
                <a:satOff val="0"/>
                <a:lumOff val="0"/>
                <a:alphaOff val="0"/>
              </a:sysClr>
            </a:solidFill>
            <a:latin typeface="+mj-lt"/>
            <a:ea typeface="+mn-ea"/>
            <a:cs typeface="+mn-cs"/>
          </a:endParaRPr>
        </a:p>
      </dgm:t>
    </dgm:pt>
    <dgm:pt modelId="{1B730884-F84E-46FB-845B-44AFACD0AAF8}" type="parTrans" cxnId="{6DDD58EB-AADC-461B-8575-76C6000B0317}">
      <dgm:prSet/>
      <dgm:spPr>
        <a:xfrm>
          <a:off x="4377263" y="1688075"/>
          <a:ext cx="91440" cy="746789"/>
        </a:xfrm>
        <a:custGeom>
          <a:avLst/>
          <a:gdLst/>
          <a:ahLst/>
          <a:cxnLst/>
          <a:rect l="0" t="0" r="0" b="0"/>
          <a:pathLst>
            <a:path>
              <a:moveTo>
                <a:pt x="45720" y="0"/>
              </a:moveTo>
              <a:lnTo>
                <a:pt x="45720" y="746789"/>
              </a:lnTo>
            </a:path>
          </a:pathLst>
        </a:custGeom>
        <a:noFill/>
        <a:ln w="6350" cap="flat" cmpd="sng" algn="ctr">
          <a:solidFill>
            <a:srgbClr val="A5A5A5">
              <a:shade val="60000"/>
              <a:hueOff val="0"/>
              <a:satOff val="0"/>
              <a:lumOff val="0"/>
              <a:alphaOff val="0"/>
            </a:srgbClr>
          </a:solidFill>
          <a:prstDash val="solid"/>
          <a:miter lim="800000"/>
        </a:ln>
        <a:effectLst/>
      </dgm:spPr>
      <dgm:t>
        <a:bodyPr/>
        <a:lstStyle/>
        <a:p>
          <a:endParaRPr lang="en-US"/>
        </a:p>
      </dgm:t>
    </dgm:pt>
    <dgm:pt modelId="{60A6A29A-F326-4502-8B0F-48D1C26F21EB}" type="sibTrans" cxnId="{6DDD58EB-AADC-461B-8575-76C6000B0317}">
      <dgm:prSet/>
      <dgm:spPr/>
      <dgm:t>
        <a:bodyPr/>
        <a:lstStyle/>
        <a:p>
          <a:endParaRPr lang="en-US"/>
        </a:p>
      </dgm:t>
    </dgm:pt>
    <dgm:pt modelId="{288EF95C-9B03-477B-981B-6439C4CF34C4}" type="pres">
      <dgm:prSet presAssocID="{0FFF03F5-6891-4D01-B023-8B0E57384E84}" presName="hierChild1" presStyleCnt="0">
        <dgm:presLayoutVars>
          <dgm:chPref val="1"/>
          <dgm:dir/>
          <dgm:animOne val="branch"/>
          <dgm:animLvl val="lvl"/>
          <dgm:resizeHandles/>
        </dgm:presLayoutVars>
      </dgm:prSet>
      <dgm:spPr/>
    </dgm:pt>
    <dgm:pt modelId="{00A358F7-9E5A-4AA7-8C69-AB264DBC4962}" type="pres">
      <dgm:prSet presAssocID="{F954121B-82C5-4E24-A3EF-0F8ECEACE3F7}" presName="hierRoot1" presStyleCnt="0"/>
      <dgm:spPr/>
    </dgm:pt>
    <dgm:pt modelId="{75645751-B504-4FF4-8D8A-E743DEE50EFF}" type="pres">
      <dgm:prSet presAssocID="{F954121B-82C5-4E24-A3EF-0F8ECEACE3F7}" presName="composite" presStyleCnt="0"/>
      <dgm:spPr/>
    </dgm:pt>
    <dgm:pt modelId="{7AA42F44-4C4D-4752-AC40-744255E19341}" type="pres">
      <dgm:prSet presAssocID="{F954121B-82C5-4E24-A3EF-0F8ECEACE3F7}" presName="background" presStyleLbl="node0" presStyleIdx="0" presStyleCnt="2"/>
      <dgm:spPr>
        <a:xfrm>
          <a:off x="731" y="57548"/>
          <a:ext cx="2567759" cy="1630527"/>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pt>
    <dgm:pt modelId="{40B05F7D-0CE4-4CDD-95ED-520F75015263}" type="pres">
      <dgm:prSet presAssocID="{F954121B-82C5-4E24-A3EF-0F8ECEACE3F7}" presName="text" presStyleLbl="fgAcc0" presStyleIdx="0" presStyleCnt="2" custScaleX="106695">
        <dgm:presLayoutVars>
          <dgm:chPref val="3"/>
        </dgm:presLayoutVars>
      </dgm:prSet>
      <dgm:spPr/>
    </dgm:pt>
    <dgm:pt modelId="{6E0F81BE-96FE-4F00-AD1F-34F01D82FF91}" type="pres">
      <dgm:prSet presAssocID="{F954121B-82C5-4E24-A3EF-0F8ECEACE3F7}" presName="hierChild2" presStyleCnt="0"/>
      <dgm:spPr/>
    </dgm:pt>
    <dgm:pt modelId="{5301DC06-BDF8-42BD-ACD7-6797369D5158}" type="pres">
      <dgm:prSet presAssocID="{1A413AB1-D0E9-4198-9B81-710107DE7319}" presName="Name10" presStyleLbl="parChTrans1D2" presStyleIdx="0" presStyleCnt="2"/>
      <dgm:spPr/>
    </dgm:pt>
    <dgm:pt modelId="{ED07C008-6523-4493-BFE5-E0F85F55CC1A}" type="pres">
      <dgm:prSet presAssocID="{E7F0BAA9-8ACD-4654-8EA9-B2F25621CF02}" presName="hierRoot2" presStyleCnt="0"/>
      <dgm:spPr/>
    </dgm:pt>
    <dgm:pt modelId="{B433172B-D1BF-480E-9383-4C2D8979215A}" type="pres">
      <dgm:prSet presAssocID="{E7F0BAA9-8ACD-4654-8EA9-B2F25621CF02}" presName="composite2" presStyleCnt="0"/>
      <dgm:spPr/>
    </dgm:pt>
    <dgm:pt modelId="{FD75AE55-3BDF-482A-AC39-FBA4A9FAC33A}" type="pres">
      <dgm:prSet presAssocID="{E7F0BAA9-8ACD-4654-8EA9-B2F25621CF02}" presName="background2" presStyleLbl="node2" presStyleIdx="0" presStyleCnt="2"/>
      <dgm:spPr>
        <a:xfrm>
          <a:off x="731" y="2434865"/>
          <a:ext cx="2567759" cy="1630527"/>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pt>
    <dgm:pt modelId="{2B8E3E9D-8BF5-4629-8374-D9A5CA3751B5}" type="pres">
      <dgm:prSet presAssocID="{E7F0BAA9-8ACD-4654-8EA9-B2F25621CF02}" presName="text2" presStyleLbl="fgAcc2" presStyleIdx="0" presStyleCnt="2" custScaleX="112613" custScaleY="128454">
        <dgm:presLayoutVars>
          <dgm:chPref val="3"/>
        </dgm:presLayoutVars>
      </dgm:prSet>
      <dgm:spPr/>
    </dgm:pt>
    <dgm:pt modelId="{E6D0E3F3-0B17-409D-AC43-E3812FE3F7B0}" type="pres">
      <dgm:prSet presAssocID="{E7F0BAA9-8ACD-4654-8EA9-B2F25621CF02}" presName="hierChild3" presStyleCnt="0"/>
      <dgm:spPr/>
    </dgm:pt>
    <dgm:pt modelId="{D10A89D9-3185-4715-9202-CE83353DCE52}" type="pres">
      <dgm:prSet presAssocID="{2EE65C0B-D654-4DF3-BB23-3F06EB63756C}" presName="hierRoot1" presStyleCnt="0"/>
      <dgm:spPr/>
    </dgm:pt>
    <dgm:pt modelId="{217136AC-0174-41E6-9270-D5C0FCF95E9B}" type="pres">
      <dgm:prSet presAssocID="{2EE65C0B-D654-4DF3-BB23-3F06EB63756C}" presName="composite" presStyleCnt="0"/>
      <dgm:spPr/>
    </dgm:pt>
    <dgm:pt modelId="{B98F937F-A005-479E-A819-6E9013759C6A}" type="pres">
      <dgm:prSet presAssocID="{2EE65C0B-D654-4DF3-BB23-3F06EB63756C}" presName="background" presStyleLbl="node0" presStyleIdx="1" presStyleCnt="2"/>
      <dgm:spPr>
        <a:xfrm>
          <a:off x="3139103" y="57548"/>
          <a:ext cx="2567759" cy="1630527"/>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pt>
    <dgm:pt modelId="{32C5E6D5-C321-4B68-9F4E-7BC720077988}" type="pres">
      <dgm:prSet presAssocID="{2EE65C0B-D654-4DF3-BB23-3F06EB63756C}" presName="text" presStyleLbl="fgAcc0" presStyleIdx="1" presStyleCnt="2">
        <dgm:presLayoutVars>
          <dgm:chPref val="3"/>
        </dgm:presLayoutVars>
      </dgm:prSet>
      <dgm:spPr/>
    </dgm:pt>
    <dgm:pt modelId="{DD1EECF8-AB13-4726-A6ED-109591AF8D46}" type="pres">
      <dgm:prSet presAssocID="{2EE65C0B-D654-4DF3-BB23-3F06EB63756C}" presName="hierChild2" presStyleCnt="0"/>
      <dgm:spPr/>
    </dgm:pt>
    <dgm:pt modelId="{3EAEF088-F71C-48A1-91E3-953D2566EDA5}" type="pres">
      <dgm:prSet presAssocID="{1B730884-F84E-46FB-845B-44AFACD0AAF8}" presName="Name10" presStyleLbl="parChTrans1D2" presStyleIdx="1" presStyleCnt="2"/>
      <dgm:spPr/>
    </dgm:pt>
    <dgm:pt modelId="{37ED2EB6-DF83-4F32-9CD8-04B7A28545F3}" type="pres">
      <dgm:prSet presAssocID="{6D73C421-FBAB-49DF-9905-DEFA47790054}" presName="hierRoot2" presStyleCnt="0"/>
      <dgm:spPr/>
    </dgm:pt>
    <dgm:pt modelId="{D76E3AE9-A484-460B-8D10-82A0E6990101}" type="pres">
      <dgm:prSet presAssocID="{6D73C421-FBAB-49DF-9905-DEFA47790054}" presName="composite2" presStyleCnt="0"/>
      <dgm:spPr/>
    </dgm:pt>
    <dgm:pt modelId="{394A4104-0373-468D-A9C9-32B4D4DBE9C1}" type="pres">
      <dgm:prSet presAssocID="{6D73C421-FBAB-49DF-9905-DEFA47790054}" presName="background2" presStyleLbl="node2" presStyleIdx="1" presStyleCnt="2"/>
      <dgm:spPr>
        <a:xfrm>
          <a:off x="3139103" y="2434865"/>
          <a:ext cx="2567759" cy="1630527"/>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pt>
    <dgm:pt modelId="{EEF89F78-8730-4031-8A34-6E9CBE07D465}" type="pres">
      <dgm:prSet presAssocID="{6D73C421-FBAB-49DF-9905-DEFA47790054}" presName="text2" presStyleLbl="fgAcc2" presStyleIdx="1" presStyleCnt="2">
        <dgm:presLayoutVars>
          <dgm:chPref val="3"/>
        </dgm:presLayoutVars>
      </dgm:prSet>
      <dgm:spPr/>
    </dgm:pt>
    <dgm:pt modelId="{9BD6B52E-D5CF-433F-8D18-12F559F96EB2}" type="pres">
      <dgm:prSet presAssocID="{6D73C421-FBAB-49DF-9905-DEFA47790054}" presName="hierChild3" presStyleCnt="0"/>
      <dgm:spPr/>
    </dgm:pt>
  </dgm:ptLst>
  <dgm:cxnLst>
    <dgm:cxn modelId="{B51E3D08-734C-4045-9999-8B199A54BBCE}" type="presOf" srcId="{1B730884-F84E-46FB-845B-44AFACD0AAF8}" destId="{3EAEF088-F71C-48A1-91E3-953D2566EDA5}" srcOrd="0" destOrd="0" presId="urn:microsoft.com/office/officeart/2005/8/layout/hierarchy1"/>
    <dgm:cxn modelId="{FACC5D44-1C9F-4432-9983-26EEA950DA0E}" srcId="{0FFF03F5-6891-4D01-B023-8B0E57384E84}" destId="{F954121B-82C5-4E24-A3EF-0F8ECEACE3F7}" srcOrd="0" destOrd="0" parTransId="{F1EA9887-176A-4C9A-ABFB-58C830DE36B1}" sibTransId="{04AF7969-5C6A-4C32-B7C0-BB82A2B98041}"/>
    <dgm:cxn modelId="{69B8AC53-D62D-4675-A7FF-94CA9B14D5E3}" type="presOf" srcId="{2EE65C0B-D654-4DF3-BB23-3F06EB63756C}" destId="{32C5E6D5-C321-4B68-9F4E-7BC720077988}" srcOrd="0" destOrd="0" presId="urn:microsoft.com/office/officeart/2005/8/layout/hierarchy1"/>
    <dgm:cxn modelId="{FA0C9BA0-3D33-4391-96DA-FEA13FB4D3B0}" type="presOf" srcId="{F954121B-82C5-4E24-A3EF-0F8ECEACE3F7}" destId="{40B05F7D-0CE4-4CDD-95ED-520F75015263}" srcOrd="0" destOrd="0" presId="urn:microsoft.com/office/officeart/2005/8/layout/hierarchy1"/>
    <dgm:cxn modelId="{05C0F2B9-8A84-49B6-AE7C-9031940DF472}" type="presOf" srcId="{E7F0BAA9-8ACD-4654-8EA9-B2F25621CF02}" destId="{2B8E3E9D-8BF5-4629-8374-D9A5CA3751B5}" srcOrd="0" destOrd="0" presId="urn:microsoft.com/office/officeart/2005/8/layout/hierarchy1"/>
    <dgm:cxn modelId="{9D344FBA-CD16-47CE-9F3C-96C7B2465EE8}" srcId="{F954121B-82C5-4E24-A3EF-0F8ECEACE3F7}" destId="{E7F0BAA9-8ACD-4654-8EA9-B2F25621CF02}" srcOrd="0" destOrd="0" parTransId="{1A413AB1-D0E9-4198-9B81-710107DE7319}" sibTransId="{0AD106EC-388E-49CF-A0CA-3DE7359F05B6}"/>
    <dgm:cxn modelId="{5C010CCD-7408-44D1-BCFF-9468AF916CF3}" type="presOf" srcId="{1A413AB1-D0E9-4198-9B81-710107DE7319}" destId="{5301DC06-BDF8-42BD-ACD7-6797369D5158}" srcOrd="0" destOrd="0" presId="urn:microsoft.com/office/officeart/2005/8/layout/hierarchy1"/>
    <dgm:cxn modelId="{145D94D0-DFAF-4C13-9380-950DF64E2B8F}" type="presOf" srcId="{0FFF03F5-6891-4D01-B023-8B0E57384E84}" destId="{288EF95C-9B03-477B-981B-6439C4CF34C4}" srcOrd="0" destOrd="0" presId="urn:microsoft.com/office/officeart/2005/8/layout/hierarchy1"/>
    <dgm:cxn modelId="{CDD945D8-3353-415C-9724-B28B7F1ADE2B}" srcId="{0FFF03F5-6891-4D01-B023-8B0E57384E84}" destId="{2EE65C0B-D654-4DF3-BB23-3F06EB63756C}" srcOrd="1" destOrd="0" parTransId="{77F9BDB4-E737-489D-B37F-EB917F39CAF1}" sibTransId="{60455581-458D-4024-829B-8C292A2042E4}"/>
    <dgm:cxn modelId="{6DDD58EB-AADC-461B-8575-76C6000B0317}" srcId="{2EE65C0B-D654-4DF3-BB23-3F06EB63756C}" destId="{6D73C421-FBAB-49DF-9905-DEFA47790054}" srcOrd="0" destOrd="0" parTransId="{1B730884-F84E-46FB-845B-44AFACD0AAF8}" sibTransId="{60A6A29A-F326-4502-8B0F-48D1C26F21EB}"/>
    <dgm:cxn modelId="{39CECFEF-E289-4E33-AB6E-629E1D0B1C94}" type="presOf" srcId="{6D73C421-FBAB-49DF-9905-DEFA47790054}" destId="{EEF89F78-8730-4031-8A34-6E9CBE07D465}" srcOrd="0" destOrd="0" presId="urn:microsoft.com/office/officeart/2005/8/layout/hierarchy1"/>
    <dgm:cxn modelId="{109A7778-5914-47DE-A69D-19179D6B1406}" type="presParOf" srcId="{288EF95C-9B03-477B-981B-6439C4CF34C4}" destId="{00A358F7-9E5A-4AA7-8C69-AB264DBC4962}" srcOrd="0" destOrd="0" presId="urn:microsoft.com/office/officeart/2005/8/layout/hierarchy1"/>
    <dgm:cxn modelId="{1F12F14B-2A98-4391-AC26-5435ADC61DF9}" type="presParOf" srcId="{00A358F7-9E5A-4AA7-8C69-AB264DBC4962}" destId="{75645751-B504-4FF4-8D8A-E743DEE50EFF}" srcOrd="0" destOrd="0" presId="urn:microsoft.com/office/officeart/2005/8/layout/hierarchy1"/>
    <dgm:cxn modelId="{6578ABA9-BCE4-4541-B4C0-102093773E8D}" type="presParOf" srcId="{75645751-B504-4FF4-8D8A-E743DEE50EFF}" destId="{7AA42F44-4C4D-4752-AC40-744255E19341}" srcOrd="0" destOrd="0" presId="urn:microsoft.com/office/officeart/2005/8/layout/hierarchy1"/>
    <dgm:cxn modelId="{ADDA42FE-5FCE-4D16-88F0-112E3EE20E97}" type="presParOf" srcId="{75645751-B504-4FF4-8D8A-E743DEE50EFF}" destId="{40B05F7D-0CE4-4CDD-95ED-520F75015263}" srcOrd="1" destOrd="0" presId="urn:microsoft.com/office/officeart/2005/8/layout/hierarchy1"/>
    <dgm:cxn modelId="{B8AF0C75-1C4B-47B3-B422-DC96CC638AA3}" type="presParOf" srcId="{00A358F7-9E5A-4AA7-8C69-AB264DBC4962}" destId="{6E0F81BE-96FE-4F00-AD1F-34F01D82FF91}" srcOrd="1" destOrd="0" presId="urn:microsoft.com/office/officeart/2005/8/layout/hierarchy1"/>
    <dgm:cxn modelId="{1A419CF2-A028-4EF0-9A0A-EF6B45A8D19F}" type="presParOf" srcId="{6E0F81BE-96FE-4F00-AD1F-34F01D82FF91}" destId="{5301DC06-BDF8-42BD-ACD7-6797369D5158}" srcOrd="0" destOrd="0" presId="urn:microsoft.com/office/officeart/2005/8/layout/hierarchy1"/>
    <dgm:cxn modelId="{3223D22A-1FD1-455A-8086-EF80AD225217}" type="presParOf" srcId="{6E0F81BE-96FE-4F00-AD1F-34F01D82FF91}" destId="{ED07C008-6523-4493-BFE5-E0F85F55CC1A}" srcOrd="1" destOrd="0" presId="urn:microsoft.com/office/officeart/2005/8/layout/hierarchy1"/>
    <dgm:cxn modelId="{735AC11A-A4E7-4673-942A-4E9AE84494A1}" type="presParOf" srcId="{ED07C008-6523-4493-BFE5-E0F85F55CC1A}" destId="{B433172B-D1BF-480E-9383-4C2D8979215A}" srcOrd="0" destOrd="0" presId="urn:microsoft.com/office/officeart/2005/8/layout/hierarchy1"/>
    <dgm:cxn modelId="{3B7BAA45-6C17-4D1A-8819-C124B0BEC2FE}" type="presParOf" srcId="{B433172B-D1BF-480E-9383-4C2D8979215A}" destId="{FD75AE55-3BDF-482A-AC39-FBA4A9FAC33A}" srcOrd="0" destOrd="0" presId="urn:microsoft.com/office/officeart/2005/8/layout/hierarchy1"/>
    <dgm:cxn modelId="{84E66F8B-79E8-4349-818F-757A1D52F816}" type="presParOf" srcId="{B433172B-D1BF-480E-9383-4C2D8979215A}" destId="{2B8E3E9D-8BF5-4629-8374-D9A5CA3751B5}" srcOrd="1" destOrd="0" presId="urn:microsoft.com/office/officeart/2005/8/layout/hierarchy1"/>
    <dgm:cxn modelId="{304EEE22-CD1D-4504-A13E-E12BBC19ADC6}" type="presParOf" srcId="{ED07C008-6523-4493-BFE5-E0F85F55CC1A}" destId="{E6D0E3F3-0B17-409D-AC43-E3812FE3F7B0}" srcOrd="1" destOrd="0" presId="urn:microsoft.com/office/officeart/2005/8/layout/hierarchy1"/>
    <dgm:cxn modelId="{84350809-7FA2-4D4F-8FF5-9755090CE5A9}" type="presParOf" srcId="{288EF95C-9B03-477B-981B-6439C4CF34C4}" destId="{D10A89D9-3185-4715-9202-CE83353DCE52}" srcOrd="1" destOrd="0" presId="urn:microsoft.com/office/officeart/2005/8/layout/hierarchy1"/>
    <dgm:cxn modelId="{15394159-7D00-4246-8138-59A1DE6CE528}" type="presParOf" srcId="{D10A89D9-3185-4715-9202-CE83353DCE52}" destId="{217136AC-0174-41E6-9270-D5C0FCF95E9B}" srcOrd="0" destOrd="0" presId="urn:microsoft.com/office/officeart/2005/8/layout/hierarchy1"/>
    <dgm:cxn modelId="{341AA3AA-7651-45F6-9A1F-99DD47D05925}" type="presParOf" srcId="{217136AC-0174-41E6-9270-D5C0FCF95E9B}" destId="{B98F937F-A005-479E-A819-6E9013759C6A}" srcOrd="0" destOrd="0" presId="urn:microsoft.com/office/officeart/2005/8/layout/hierarchy1"/>
    <dgm:cxn modelId="{F99DE9C3-8D76-4352-8919-737A2BDA7993}" type="presParOf" srcId="{217136AC-0174-41E6-9270-D5C0FCF95E9B}" destId="{32C5E6D5-C321-4B68-9F4E-7BC720077988}" srcOrd="1" destOrd="0" presId="urn:microsoft.com/office/officeart/2005/8/layout/hierarchy1"/>
    <dgm:cxn modelId="{3FE1EB03-211C-4B2C-87C2-00F40F8788C5}" type="presParOf" srcId="{D10A89D9-3185-4715-9202-CE83353DCE52}" destId="{DD1EECF8-AB13-4726-A6ED-109591AF8D46}" srcOrd="1" destOrd="0" presId="urn:microsoft.com/office/officeart/2005/8/layout/hierarchy1"/>
    <dgm:cxn modelId="{B9D108B1-43D6-4D14-B202-8F712CF13634}" type="presParOf" srcId="{DD1EECF8-AB13-4726-A6ED-109591AF8D46}" destId="{3EAEF088-F71C-48A1-91E3-953D2566EDA5}" srcOrd="0" destOrd="0" presId="urn:microsoft.com/office/officeart/2005/8/layout/hierarchy1"/>
    <dgm:cxn modelId="{11B43EB6-C41C-4D19-9686-6800B7BC882C}" type="presParOf" srcId="{DD1EECF8-AB13-4726-A6ED-109591AF8D46}" destId="{37ED2EB6-DF83-4F32-9CD8-04B7A28545F3}" srcOrd="1" destOrd="0" presId="urn:microsoft.com/office/officeart/2005/8/layout/hierarchy1"/>
    <dgm:cxn modelId="{2FA69CCC-4754-4F5B-AF6F-608E578568ED}" type="presParOf" srcId="{37ED2EB6-DF83-4F32-9CD8-04B7A28545F3}" destId="{D76E3AE9-A484-460B-8D10-82A0E6990101}" srcOrd="0" destOrd="0" presId="urn:microsoft.com/office/officeart/2005/8/layout/hierarchy1"/>
    <dgm:cxn modelId="{60101A64-381F-405A-A83A-9F1FE14CC4E7}" type="presParOf" srcId="{D76E3AE9-A484-460B-8D10-82A0E6990101}" destId="{394A4104-0373-468D-A9C9-32B4D4DBE9C1}" srcOrd="0" destOrd="0" presId="urn:microsoft.com/office/officeart/2005/8/layout/hierarchy1"/>
    <dgm:cxn modelId="{83971B69-7416-4ED4-AB7C-51C0811AE742}" type="presParOf" srcId="{D76E3AE9-A484-460B-8D10-82A0E6990101}" destId="{EEF89F78-8730-4031-8A34-6E9CBE07D465}" srcOrd="1" destOrd="0" presId="urn:microsoft.com/office/officeart/2005/8/layout/hierarchy1"/>
    <dgm:cxn modelId="{8A76736C-7DA9-42D6-8CC8-D0A842C59471}" type="presParOf" srcId="{37ED2EB6-DF83-4F32-9CD8-04B7A28545F3}" destId="{9BD6B52E-D5CF-433F-8D18-12F559F96EB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B45EBF-285B-4BEA-8DA7-D741FAAD8304}"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4FF9CCBF-1D61-4FAA-B151-88E54B24C0A6}">
      <dgm:prSet custT="1"/>
      <dgm:spPr>
        <a:xfrm>
          <a:off x="0" y="2265"/>
          <a:ext cx="1577340" cy="1173316"/>
        </a:xfrm>
        <a:prstGeom prst="rect">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en-US" sz="2700" dirty="0">
              <a:solidFill>
                <a:sysClr val="window" lastClr="FFFFFF"/>
              </a:solidFill>
              <a:latin typeface="Calibri" panose="020F0502020204030204"/>
              <a:ea typeface="+mn-ea"/>
              <a:cs typeface="+mn-cs"/>
            </a:rPr>
            <a:t>By 1</a:t>
          </a:r>
          <a:r>
            <a:rPr lang="en-US" sz="2700" baseline="30000" dirty="0">
              <a:solidFill>
                <a:sysClr val="window" lastClr="FFFFFF"/>
              </a:solidFill>
              <a:latin typeface="Calibri" panose="020F0502020204030204"/>
              <a:ea typeface="+mn-ea"/>
              <a:cs typeface="+mn-cs"/>
            </a:rPr>
            <a:t>st</a:t>
          </a:r>
          <a:r>
            <a:rPr lang="en-US" sz="2700" dirty="0">
              <a:solidFill>
                <a:sysClr val="window" lastClr="FFFFFF"/>
              </a:solidFill>
              <a:latin typeface="Calibri" panose="020F0502020204030204"/>
              <a:ea typeface="+mn-ea"/>
              <a:cs typeface="+mn-cs"/>
            </a:rPr>
            <a:t> 90 days</a:t>
          </a:r>
          <a:endParaRPr lang="en-US" sz="2800" dirty="0">
            <a:solidFill>
              <a:sysClr val="window" lastClr="FFFFFF"/>
            </a:solidFill>
            <a:latin typeface="Calibri" panose="020F0502020204030204"/>
            <a:ea typeface="+mn-ea"/>
            <a:cs typeface="+mn-cs"/>
          </a:endParaRPr>
        </a:p>
      </dgm:t>
    </dgm:pt>
    <dgm:pt modelId="{AFEB8A32-5DB3-48F1-98F5-03C9991CEACE}" type="parTrans" cxnId="{6057C931-7FAE-4EBB-8F2E-3B0880699BE6}">
      <dgm:prSet/>
      <dgm:spPr/>
      <dgm:t>
        <a:bodyPr/>
        <a:lstStyle/>
        <a:p>
          <a:endParaRPr lang="en-US"/>
        </a:p>
      </dgm:t>
    </dgm:pt>
    <dgm:pt modelId="{033DA55D-BCF3-457B-950A-45FC915436B4}" type="sibTrans" cxnId="{6057C931-7FAE-4EBB-8F2E-3B0880699BE6}">
      <dgm:prSet/>
      <dgm:spPr/>
      <dgm:t>
        <a:bodyPr/>
        <a:lstStyle/>
        <a:p>
          <a:endParaRPr lang="en-US"/>
        </a:p>
      </dgm:t>
    </dgm:pt>
    <dgm:pt modelId="{1B62AF45-421C-4428-BB5E-46AE4110B8BD}">
      <dgm:prSet custT="1"/>
      <dgm:spPr>
        <a:xfrm>
          <a:off x="0" y="1245981"/>
          <a:ext cx="1577340" cy="1173316"/>
        </a:xfrm>
        <a:prstGeom prst="rect">
          <a:avLst/>
        </a:prstGeom>
        <a:solidFill>
          <a:srgbClr val="5B9BD5">
            <a:hueOff val="-2252848"/>
            <a:satOff val="-5806"/>
            <a:lumOff val="-3922"/>
            <a:alphaOff val="0"/>
          </a:srgbClr>
        </a:solidFill>
        <a:ln w="12700" cap="flat" cmpd="sng" algn="ctr">
          <a:solidFill>
            <a:srgbClr val="5B9BD5">
              <a:hueOff val="-2252848"/>
              <a:satOff val="-5806"/>
              <a:lumOff val="-3922"/>
              <a:alphaOff val="0"/>
            </a:srgbClr>
          </a:solidFill>
          <a:prstDash val="solid"/>
          <a:miter lim="800000"/>
        </a:ln>
        <a:effectLst/>
      </dgm:spPr>
      <dgm:t>
        <a:bodyPr/>
        <a:lstStyle/>
        <a:p>
          <a:pPr>
            <a:buNone/>
          </a:pPr>
          <a:r>
            <a:rPr lang="en-US" sz="2800" dirty="0">
              <a:solidFill>
                <a:sysClr val="window" lastClr="FFFFFF"/>
              </a:solidFill>
              <a:latin typeface="Calibri" panose="020F0502020204030204"/>
              <a:ea typeface="+mn-ea"/>
              <a:cs typeface="+mn-cs"/>
            </a:rPr>
            <a:t>By end of Year 2</a:t>
          </a:r>
        </a:p>
      </dgm:t>
    </dgm:pt>
    <dgm:pt modelId="{3D3F2BC9-D7F6-4275-82AD-B2795E55C39A}" type="parTrans" cxnId="{FBD09763-1A9D-4D26-8029-050951758057}">
      <dgm:prSet/>
      <dgm:spPr/>
      <dgm:t>
        <a:bodyPr/>
        <a:lstStyle/>
        <a:p>
          <a:endParaRPr lang="en-US"/>
        </a:p>
      </dgm:t>
    </dgm:pt>
    <dgm:pt modelId="{FB06541E-32BE-4305-9A7C-9FD0DDE52B97}" type="sibTrans" cxnId="{FBD09763-1A9D-4D26-8029-050951758057}">
      <dgm:prSet/>
      <dgm:spPr/>
      <dgm:t>
        <a:bodyPr/>
        <a:lstStyle/>
        <a:p>
          <a:endParaRPr lang="en-US"/>
        </a:p>
      </dgm:t>
    </dgm:pt>
    <dgm:pt modelId="{3F203804-C282-452F-984D-30141A11E196}">
      <dgm:prSet custT="1"/>
      <dgm:spPr>
        <a:xfrm>
          <a:off x="0" y="2489697"/>
          <a:ext cx="1577340" cy="1173316"/>
        </a:xfrm>
        <a:prstGeom prst="rect">
          <a:avLst/>
        </a:prstGeom>
        <a:solidFill>
          <a:srgbClr val="5B9BD5">
            <a:hueOff val="-4505695"/>
            <a:satOff val="-11613"/>
            <a:lumOff val="-7843"/>
            <a:alphaOff val="0"/>
          </a:srgbClr>
        </a:solidFill>
        <a:ln w="12700" cap="flat" cmpd="sng" algn="ctr">
          <a:solidFill>
            <a:srgbClr val="00B050"/>
          </a:solidFill>
          <a:prstDash val="solid"/>
          <a:miter lim="800000"/>
        </a:ln>
        <a:effectLst/>
      </dgm:spPr>
      <dgm:t>
        <a:bodyPr/>
        <a:lstStyle/>
        <a:p>
          <a:pPr>
            <a:buNone/>
          </a:pPr>
          <a:r>
            <a:rPr lang="en-US" sz="2800" dirty="0">
              <a:solidFill>
                <a:sysClr val="window" lastClr="FFFFFF"/>
              </a:solidFill>
              <a:latin typeface="Calibri" panose="020F0502020204030204"/>
              <a:ea typeface="+mn-ea"/>
              <a:cs typeface="+mn-cs"/>
            </a:rPr>
            <a:t>By end of Year 3</a:t>
          </a:r>
        </a:p>
      </dgm:t>
    </dgm:pt>
    <dgm:pt modelId="{5AB975C1-F016-47DA-9135-9E9ADC531533}" type="parTrans" cxnId="{7F0F7A94-74AC-42A8-832E-6CB406F4E611}">
      <dgm:prSet/>
      <dgm:spPr/>
      <dgm:t>
        <a:bodyPr/>
        <a:lstStyle/>
        <a:p>
          <a:endParaRPr lang="en-US"/>
        </a:p>
      </dgm:t>
    </dgm:pt>
    <dgm:pt modelId="{EA7ED948-CC0B-4B6E-A66B-B16ED506E8B7}" type="sibTrans" cxnId="{7F0F7A94-74AC-42A8-832E-6CB406F4E611}">
      <dgm:prSet/>
      <dgm:spPr/>
      <dgm:t>
        <a:bodyPr/>
        <a:lstStyle/>
        <a:p>
          <a:endParaRPr lang="en-US"/>
        </a:p>
      </dgm:t>
    </dgm:pt>
    <dgm:pt modelId="{9336026A-AEF9-4316-AA9A-225C50A3AF64}">
      <dgm:prSet custT="1"/>
      <dgm:spPr>
        <a:xfrm>
          <a:off x="0" y="3733412"/>
          <a:ext cx="1577340" cy="1173316"/>
        </a:xfrm>
        <a:prstGeom prst="rect">
          <a:avLst/>
        </a:prstGeom>
        <a:solidFill>
          <a:schemeClr val="bg2"/>
        </a:solidFill>
        <a:ln w="12700" cap="flat" cmpd="sng" algn="ctr">
          <a:solidFill>
            <a:srgbClr val="5B9BD5">
              <a:hueOff val="-6758543"/>
              <a:satOff val="-17419"/>
              <a:lumOff val="-11765"/>
              <a:alphaOff val="0"/>
            </a:srgbClr>
          </a:solidFill>
          <a:prstDash val="solid"/>
          <a:miter lim="800000"/>
        </a:ln>
        <a:effectLst/>
      </dgm:spPr>
      <dgm:t>
        <a:bodyPr/>
        <a:lstStyle/>
        <a:p>
          <a:pPr algn="l">
            <a:buNone/>
          </a:pPr>
          <a:r>
            <a:rPr lang="en-US" sz="1800" b="1" dirty="0">
              <a:solidFill>
                <a:sysClr val="window" lastClr="FFFFFF"/>
              </a:solidFill>
              <a:latin typeface="Calibri" panose="020F0502020204030204"/>
              <a:ea typeface="+mn-ea"/>
              <a:cs typeface="+mn-cs"/>
            </a:rPr>
            <a:t>By end of Year following every Reelection or Reappointment</a:t>
          </a:r>
        </a:p>
      </dgm:t>
    </dgm:pt>
    <dgm:pt modelId="{3C4602F3-B7B3-49F6-97CC-BD6E6EB35A34}" type="parTrans" cxnId="{BF5B2B9E-00F9-467D-A271-3ABF66FDF5D4}">
      <dgm:prSet/>
      <dgm:spPr/>
      <dgm:t>
        <a:bodyPr/>
        <a:lstStyle/>
        <a:p>
          <a:endParaRPr lang="en-US"/>
        </a:p>
      </dgm:t>
    </dgm:pt>
    <dgm:pt modelId="{1E4BEA00-97EC-48B3-9206-EADE08B97C55}" type="sibTrans" cxnId="{BF5B2B9E-00F9-467D-A271-3ABF66FDF5D4}">
      <dgm:prSet/>
      <dgm:spPr/>
      <dgm:t>
        <a:bodyPr/>
        <a:lstStyle/>
        <a:p>
          <a:endParaRPr lang="en-US"/>
        </a:p>
      </dgm:t>
    </dgm:pt>
    <dgm:pt modelId="{B9767017-A6BD-4A5F-BF54-62B7192730B2}">
      <dgm:prSet custT="1"/>
      <dgm:spPr>
        <a:xfrm>
          <a:off x="1577340" y="3733412"/>
          <a:ext cx="6309360" cy="1173316"/>
        </a:xfrm>
        <a:prstGeom prst="rect">
          <a:avLst/>
        </a:prstGeom>
        <a:solidFill>
          <a:schemeClr val="bg1">
            <a:lumMod val="85000"/>
            <a:alpha val="90000"/>
          </a:schemeClr>
        </a:solidFill>
        <a:ln w="12700" cap="flat" cmpd="sng" algn="ctr">
          <a:noFill/>
          <a:prstDash val="solid"/>
          <a:miter lim="800000"/>
        </a:ln>
        <a:effectLst/>
      </dgm:spPr>
      <dgm:t>
        <a:bodyPr/>
        <a:lstStyle/>
        <a:p>
          <a:pPr>
            <a:buNone/>
          </a:pPr>
          <a:endParaRPr lang="en-US" sz="2400">
            <a:solidFill>
              <a:sysClr val="windowText" lastClr="000000">
                <a:hueOff val="0"/>
                <a:satOff val="0"/>
                <a:lumOff val="0"/>
                <a:alphaOff val="0"/>
              </a:sysClr>
            </a:solidFill>
            <a:latin typeface="Calibri" panose="020F0502020204030204"/>
            <a:ea typeface="+mn-ea"/>
            <a:cs typeface="+mn-cs"/>
          </a:endParaRPr>
        </a:p>
      </dgm:t>
    </dgm:pt>
    <dgm:pt modelId="{80651222-FCD7-4568-902E-BB158206EE13}" type="parTrans" cxnId="{EFC9A666-7CA9-483A-AEEC-48D7F20A16C8}">
      <dgm:prSet/>
      <dgm:spPr/>
      <dgm:t>
        <a:bodyPr/>
        <a:lstStyle/>
        <a:p>
          <a:endParaRPr lang="en-US"/>
        </a:p>
      </dgm:t>
    </dgm:pt>
    <dgm:pt modelId="{CD8F279C-600B-4085-A3F1-FFFD7FFBEB1E}" type="sibTrans" cxnId="{EFC9A666-7CA9-483A-AEEC-48D7F20A16C8}">
      <dgm:prSet/>
      <dgm:spPr/>
      <dgm:t>
        <a:bodyPr/>
        <a:lstStyle/>
        <a:p>
          <a:endParaRPr lang="en-US"/>
        </a:p>
      </dgm:t>
    </dgm:pt>
    <dgm:pt modelId="{242345D6-22C1-470D-90D7-D3C570954788}">
      <dgm:prSet custT="1"/>
      <dgm:spPr>
        <a:xfrm>
          <a:off x="1577340" y="9328"/>
          <a:ext cx="6309360" cy="1173316"/>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gm:spPr>
      <dgm:t>
        <a:bodyPr/>
        <a:lstStyle/>
        <a:p>
          <a:pPr>
            <a:lnSpc>
              <a:spcPct val="100000"/>
            </a:lnSpc>
            <a:spcAft>
              <a:spcPts val="0"/>
            </a:spcAft>
            <a:buNone/>
          </a:pPr>
          <a:endParaRPr lang="en-US" sz="2400">
            <a:solidFill>
              <a:sysClr val="windowText" lastClr="000000">
                <a:hueOff val="0"/>
                <a:satOff val="0"/>
                <a:lumOff val="0"/>
                <a:alphaOff val="0"/>
              </a:sysClr>
            </a:solidFill>
            <a:latin typeface="Calibri" panose="020F0502020204030204"/>
            <a:ea typeface="+mn-ea"/>
            <a:cs typeface="+mn-cs"/>
          </a:endParaRPr>
        </a:p>
      </dgm:t>
    </dgm:pt>
    <dgm:pt modelId="{9E52FD15-9068-44BE-93D3-0743323A52DB}" type="sibTrans" cxnId="{F7EE5208-17D8-4391-8C90-BB4560960883}">
      <dgm:prSet/>
      <dgm:spPr/>
      <dgm:t>
        <a:bodyPr/>
        <a:lstStyle/>
        <a:p>
          <a:endParaRPr lang="en-US"/>
        </a:p>
      </dgm:t>
    </dgm:pt>
    <dgm:pt modelId="{288707B9-C6C9-4E92-A1DF-7BF1745CD6CD}" type="parTrans" cxnId="{F7EE5208-17D8-4391-8C90-BB4560960883}">
      <dgm:prSet/>
      <dgm:spPr/>
      <dgm:t>
        <a:bodyPr/>
        <a:lstStyle/>
        <a:p>
          <a:endParaRPr lang="en-US"/>
        </a:p>
      </dgm:t>
    </dgm:pt>
    <dgm:pt modelId="{FCB309BC-C76C-4102-A365-E4E6DB82B85B}">
      <dgm:prSet custT="1"/>
      <dgm:spPr>
        <a:xfrm>
          <a:off x="1577340" y="9328"/>
          <a:ext cx="6309360" cy="1173316"/>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gm:spPr>
      <dgm:t>
        <a:bodyPr/>
        <a:lstStyle/>
        <a:p>
          <a:pPr>
            <a:lnSpc>
              <a:spcPct val="100000"/>
            </a:lnSpc>
            <a:spcAft>
              <a:spcPts val="0"/>
            </a:spcAft>
            <a:buNone/>
          </a:pPr>
          <a:endParaRPr lang="en-US" sz="1700">
            <a:solidFill>
              <a:sysClr val="windowText" lastClr="000000">
                <a:hueOff val="0"/>
                <a:satOff val="0"/>
                <a:lumOff val="0"/>
                <a:alphaOff val="0"/>
              </a:sysClr>
            </a:solidFill>
            <a:latin typeface="Calibri" panose="020F0502020204030204"/>
            <a:ea typeface="+mn-ea"/>
            <a:cs typeface="+mn-cs"/>
          </a:endParaRPr>
        </a:p>
        <a:p>
          <a:pPr>
            <a:lnSpc>
              <a:spcPct val="100000"/>
            </a:lnSpc>
            <a:spcAft>
              <a:spcPts val="0"/>
            </a:spcAft>
            <a:buNone/>
          </a:pPr>
          <a:endParaRPr lang="en-US" sz="1700">
            <a:solidFill>
              <a:sysClr val="windowText" lastClr="000000">
                <a:hueOff val="0"/>
                <a:satOff val="0"/>
                <a:lumOff val="0"/>
                <a:alphaOff val="0"/>
              </a:sysClr>
            </a:solidFill>
            <a:latin typeface="Calibri" panose="020F0502020204030204"/>
            <a:ea typeface="+mn-ea"/>
            <a:cs typeface="+mn-cs"/>
          </a:endParaRPr>
        </a:p>
        <a:p>
          <a:pPr>
            <a:lnSpc>
              <a:spcPct val="100000"/>
            </a:lnSpc>
            <a:spcAft>
              <a:spcPts val="0"/>
            </a:spcAft>
            <a:buChar char="•"/>
          </a:pPr>
          <a:endParaRPr lang="en-US" sz="2000">
            <a:solidFill>
              <a:sysClr val="windowText" lastClr="000000">
                <a:hueOff val="0"/>
                <a:satOff val="0"/>
                <a:lumOff val="0"/>
                <a:alphaOff val="0"/>
              </a:sysClr>
            </a:solidFill>
            <a:latin typeface="Calibri" panose="020F0502020204030204"/>
            <a:ea typeface="+mn-ea"/>
            <a:cs typeface="+mn-cs"/>
          </a:endParaRPr>
        </a:p>
      </dgm:t>
    </dgm:pt>
    <dgm:pt modelId="{1FD3062D-6805-43E7-8003-239E0107D2F1}" type="sibTrans" cxnId="{09E867D4-89B4-4FC3-9B39-B6E5A7AE3DD5}">
      <dgm:prSet/>
      <dgm:spPr/>
      <dgm:t>
        <a:bodyPr/>
        <a:lstStyle/>
        <a:p>
          <a:endParaRPr lang="en-US"/>
        </a:p>
      </dgm:t>
    </dgm:pt>
    <dgm:pt modelId="{2313D1AC-D1F7-48D0-89B0-F1018F515FF3}" type="parTrans" cxnId="{09E867D4-89B4-4FC3-9B39-B6E5A7AE3DD5}">
      <dgm:prSet/>
      <dgm:spPr/>
      <dgm:t>
        <a:bodyPr/>
        <a:lstStyle/>
        <a:p>
          <a:endParaRPr lang="en-US"/>
        </a:p>
      </dgm:t>
    </dgm:pt>
    <dgm:pt modelId="{4C14FEA7-0769-44B9-86E0-33C32AF5C63F}" type="pres">
      <dgm:prSet presAssocID="{D5B45EBF-285B-4BEA-8DA7-D741FAAD8304}" presName="Name0" presStyleCnt="0">
        <dgm:presLayoutVars>
          <dgm:dir/>
          <dgm:animLvl val="lvl"/>
          <dgm:resizeHandles val="exact"/>
        </dgm:presLayoutVars>
      </dgm:prSet>
      <dgm:spPr/>
    </dgm:pt>
    <dgm:pt modelId="{EE6A7C9B-BC3D-41F0-9AC3-CEFE26360C42}" type="pres">
      <dgm:prSet presAssocID="{4FF9CCBF-1D61-4FAA-B151-88E54B24C0A6}" presName="linNode" presStyleCnt="0"/>
      <dgm:spPr/>
    </dgm:pt>
    <dgm:pt modelId="{8F8C1F6B-FCD9-42DD-8255-DE183954F1B8}" type="pres">
      <dgm:prSet presAssocID="{4FF9CCBF-1D61-4FAA-B151-88E54B24C0A6}" presName="parentText" presStyleLbl="alignNode1" presStyleIdx="0" presStyleCnt="4">
        <dgm:presLayoutVars>
          <dgm:chMax val="1"/>
          <dgm:bulletEnabled/>
        </dgm:presLayoutVars>
      </dgm:prSet>
      <dgm:spPr/>
    </dgm:pt>
    <dgm:pt modelId="{75962DB8-B15A-4BB0-8693-2590CF7BF626}" type="pres">
      <dgm:prSet presAssocID="{4FF9CCBF-1D61-4FAA-B151-88E54B24C0A6}" presName="descendantText" presStyleLbl="alignAccFollowNode1" presStyleIdx="0" presStyleCnt="4" custScaleY="99769" custLinFactNeighborY="-1021">
        <dgm:presLayoutVars>
          <dgm:bulletEnabled/>
        </dgm:presLayoutVars>
      </dgm:prSet>
      <dgm:spPr/>
    </dgm:pt>
    <dgm:pt modelId="{734337F4-8940-4FA6-8A52-23D552023EFC}" type="pres">
      <dgm:prSet presAssocID="{033DA55D-BCF3-457B-950A-45FC915436B4}" presName="sp" presStyleCnt="0"/>
      <dgm:spPr/>
    </dgm:pt>
    <dgm:pt modelId="{AE0F4181-B16B-4CF3-A7BB-79F6650B0D4A}" type="pres">
      <dgm:prSet presAssocID="{1B62AF45-421C-4428-BB5E-46AE4110B8BD}" presName="linNode" presStyleCnt="0"/>
      <dgm:spPr/>
    </dgm:pt>
    <dgm:pt modelId="{B9F0E193-2AB5-4E6A-BE3D-F2EBECE47E59}" type="pres">
      <dgm:prSet presAssocID="{1B62AF45-421C-4428-BB5E-46AE4110B8BD}" presName="parentText" presStyleLbl="alignNode1" presStyleIdx="1" presStyleCnt="4">
        <dgm:presLayoutVars>
          <dgm:chMax val="1"/>
          <dgm:bulletEnabled/>
        </dgm:presLayoutVars>
      </dgm:prSet>
      <dgm:spPr/>
    </dgm:pt>
    <dgm:pt modelId="{B965B02D-5F22-43FF-91E1-A182E5179FB1}" type="pres">
      <dgm:prSet presAssocID="{1B62AF45-421C-4428-BB5E-46AE4110B8BD}" presName="descendantText" presStyleLbl="alignAccFollowNode1" presStyleIdx="1" presStyleCnt="4" custScaleY="11347" custLinFactY="100000" custLinFactNeighborX="-27778" custLinFactNeighborY="186031">
        <dgm:presLayoutVars>
          <dgm:bulletEnabled/>
        </dgm:presLayoutVars>
      </dgm:prSet>
      <dgm:spPr/>
    </dgm:pt>
    <dgm:pt modelId="{FE09D0FB-47F1-4319-B59D-402DD0ADC4DB}" type="pres">
      <dgm:prSet presAssocID="{FB06541E-32BE-4305-9A7C-9FD0DDE52B97}" presName="sp" presStyleCnt="0"/>
      <dgm:spPr/>
    </dgm:pt>
    <dgm:pt modelId="{F603D903-D73C-4C33-A625-B4776E7EC2FF}" type="pres">
      <dgm:prSet presAssocID="{3F203804-C282-452F-984D-30141A11E196}" presName="linNode" presStyleCnt="0"/>
      <dgm:spPr/>
    </dgm:pt>
    <dgm:pt modelId="{93662B29-0B15-4D94-AA0C-F023876833F6}" type="pres">
      <dgm:prSet presAssocID="{3F203804-C282-452F-984D-30141A11E196}" presName="parentText" presStyleLbl="alignNode1" presStyleIdx="2" presStyleCnt="4">
        <dgm:presLayoutVars>
          <dgm:chMax val="1"/>
          <dgm:bulletEnabled/>
        </dgm:presLayoutVars>
      </dgm:prSet>
      <dgm:spPr/>
    </dgm:pt>
    <dgm:pt modelId="{665A6852-E5EA-4AB6-A1A5-A36E6D1517AA}" type="pres">
      <dgm:prSet presAssocID="{3F203804-C282-452F-984D-30141A11E196}" presName="descendantText" presStyleLbl="alignAccFollowNode1" presStyleIdx="2" presStyleCnt="4" custScaleY="99754" custLinFactNeighborX="1398" custLinFactNeighborY="71">
        <dgm:presLayoutVars>
          <dgm:bulletEnabled/>
        </dgm:presLayoutVars>
      </dgm:prSet>
      <dgm:spPr>
        <a:solidFill>
          <a:srgbClr val="D0E7D8">
            <a:alpha val="89804"/>
          </a:srgbClr>
        </a:solidFill>
        <a:ln w="28575">
          <a:noFill/>
        </a:ln>
      </dgm:spPr>
    </dgm:pt>
    <dgm:pt modelId="{01FB5576-8950-41B0-8CC3-5F78D1B4E430}" type="pres">
      <dgm:prSet presAssocID="{EA7ED948-CC0B-4B6E-A66B-B16ED506E8B7}" presName="sp" presStyleCnt="0"/>
      <dgm:spPr/>
    </dgm:pt>
    <dgm:pt modelId="{E402766B-6359-4D70-AF45-E52C145EE1C9}" type="pres">
      <dgm:prSet presAssocID="{9336026A-AEF9-4316-AA9A-225C50A3AF64}" presName="linNode" presStyleCnt="0"/>
      <dgm:spPr/>
    </dgm:pt>
    <dgm:pt modelId="{0CA19542-15E6-435B-8855-990A2F433352}" type="pres">
      <dgm:prSet presAssocID="{9336026A-AEF9-4316-AA9A-225C50A3AF64}" presName="parentText" presStyleLbl="alignNode1" presStyleIdx="3" presStyleCnt="4" custScaleX="137781">
        <dgm:presLayoutVars>
          <dgm:chMax val="1"/>
          <dgm:bulletEnabled/>
        </dgm:presLayoutVars>
      </dgm:prSet>
      <dgm:spPr/>
    </dgm:pt>
    <dgm:pt modelId="{E80FBFEE-9B79-41C8-A9A0-B0EB0937894B}" type="pres">
      <dgm:prSet presAssocID="{9336026A-AEF9-4316-AA9A-225C50A3AF64}" presName="descendantText" presStyleLbl="alignAccFollowNode1" presStyleIdx="3" presStyleCnt="4" custScaleX="133521" custScaleY="103337" custLinFactNeighborX="6717" custLinFactNeighborY="25474">
        <dgm:presLayoutVars>
          <dgm:bulletEnabled/>
        </dgm:presLayoutVars>
      </dgm:prSet>
      <dgm:spPr/>
    </dgm:pt>
  </dgm:ptLst>
  <dgm:cxnLst>
    <dgm:cxn modelId="{EBA91406-C9BB-473A-8D4B-1A0AB3B9AF21}" type="presOf" srcId="{3F203804-C282-452F-984D-30141A11E196}" destId="{93662B29-0B15-4D94-AA0C-F023876833F6}" srcOrd="0" destOrd="0" presId="urn:microsoft.com/office/officeart/2016/7/layout/VerticalSolidActionList"/>
    <dgm:cxn modelId="{F7EE5208-17D8-4391-8C90-BB4560960883}" srcId="{4FF9CCBF-1D61-4FAA-B151-88E54B24C0A6}" destId="{242345D6-22C1-470D-90D7-D3C570954788}" srcOrd="0" destOrd="0" parTransId="{288707B9-C6C9-4E92-A1DF-7BF1745CD6CD}" sibTransId="{9E52FD15-9068-44BE-93D3-0743323A52DB}"/>
    <dgm:cxn modelId="{164B962F-C967-400C-97C6-C5362DA4F4C1}" type="presOf" srcId="{1B62AF45-421C-4428-BB5E-46AE4110B8BD}" destId="{B9F0E193-2AB5-4E6A-BE3D-F2EBECE47E59}" srcOrd="0" destOrd="0" presId="urn:microsoft.com/office/officeart/2016/7/layout/VerticalSolidActionList"/>
    <dgm:cxn modelId="{6057C931-7FAE-4EBB-8F2E-3B0880699BE6}" srcId="{D5B45EBF-285B-4BEA-8DA7-D741FAAD8304}" destId="{4FF9CCBF-1D61-4FAA-B151-88E54B24C0A6}" srcOrd="0" destOrd="0" parTransId="{AFEB8A32-5DB3-48F1-98F5-03C9991CEACE}" sibTransId="{033DA55D-BCF3-457B-950A-45FC915436B4}"/>
    <dgm:cxn modelId="{FBD09763-1A9D-4D26-8029-050951758057}" srcId="{D5B45EBF-285B-4BEA-8DA7-D741FAAD8304}" destId="{1B62AF45-421C-4428-BB5E-46AE4110B8BD}" srcOrd="1" destOrd="0" parTransId="{3D3F2BC9-D7F6-4275-82AD-B2795E55C39A}" sibTransId="{FB06541E-32BE-4305-9A7C-9FD0DDE52B97}"/>
    <dgm:cxn modelId="{EFC9A666-7CA9-483A-AEEC-48D7F20A16C8}" srcId="{9336026A-AEF9-4316-AA9A-225C50A3AF64}" destId="{B9767017-A6BD-4A5F-BF54-62B7192730B2}" srcOrd="0" destOrd="0" parTransId="{80651222-FCD7-4568-902E-BB158206EE13}" sibTransId="{CD8F279C-600B-4085-A3F1-FFFD7FFBEB1E}"/>
    <dgm:cxn modelId="{69F3FC66-D672-4867-96E1-826AEE698963}" type="presOf" srcId="{4FF9CCBF-1D61-4FAA-B151-88E54B24C0A6}" destId="{8F8C1F6B-FCD9-42DD-8255-DE183954F1B8}" srcOrd="0" destOrd="0" presId="urn:microsoft.com/office/officeart/2016/7/layout/VerticalSolidActionList"/>
    <dgm:cxn modelId="{1A877652-E768-41CC-8324-63747B53FEB6}" type="presOf" srcId="{242345D6-22C1-470D-90D7-D3C570954788}" destId="{75962DB8-B15A-4BB0-8693-2590CF7BF626}" srcOrd="0" destOrd="0" presId="urn:microsoft.com/office/officeart/2016/7/layout/VerticalSolidActionList"/>
    <dgm:cxn modelId="{EA4B5958-96BE-468E-B14B-9469FA2FFE3A}" type="presOf" srcId="{B9767017-A6BD-4A5F-BF54-62B7192730B2}" destId="{E80FBFEE-9B79-41C8-A9A0-B0EB0937894B}" srcOrd="0" destOrd="0" presId="urn:microsoft.com/office/officeart/2016/7/layout/VerticalSolidActionList"/>
    <dgm:cxn modelId="{7F0F7A94-74AC-42A8-832E-6CB406F4E611}" srcId="{D5B45EBF-285B-4BEA-8DA7-D741FAAD8304}" destId="{3F203804-C282-452F-984D-30141A11E196}" srcOrd="2" destOrd="0" parTransId="{5AB975C1-F016-47DA-9135-9E9ADC531533}" sibTransId="{EA7ED948-CC0B-4B6E-A66B-B16ED506E8B7}"/>
    <dgm:cxn modelId="{BF5B2B9E-00F9-467D-A271-3ABF66FDF5D4}" srcId="{D5B45EBF-285B-4BEA-8DA7-D741FAAD8304}" destId="{9336026A-AEF9-4316-AA9A-225C50A3AF64}" srcOrd="3" destOrd="0" parTransId="{3C4602F3-B7B3-49F6-97CC-BD6E6EB35A34}" sibTransId="{1E4BEA00-97EC-48B3-9206-EADE08B97C55}"/>
    <dgm:cxn modelId="{6B6DEEA8-35DA-479E-A503-29264E01042F}" type="presOf" srcId="{9336026A-AEF9-4316-AA9A-225C50A3AF64}" destId="{0CA19542-15E6-435B-8855-990A2F433352}" srcOrd="0" destOrd="0" presId="urn:microsoft.com/office/officeart/2016/7/layout/VerticalSolidActionList"/>
    <dgm:cxn modelId="{1CD5ACB1-83AF-488C-97CA-9C6B5662E3E4}" type="presOf" srcId="{D5B45EBF-285B-4BEA-8DA7-D741FAAD8304}" destId="{4C14FEA7-0769-44B9-86E0-33C32AF5C63F}" srcOrd="0" destOrd="0" presId="urn:microsoft.com/office/officeart/2016/7/layout/VerticalSolidActionList"/>
    <dgm:cxn modelId="{09E867D4-89B4-4FC3-9B39-B6E5A7AE3DD5}" srcId="{242345D6-22C1-470D-90D7-D3C570954788}" destId="{FCB309BC-C76C-4102-A365-E4E6DB82B85B}" srcOrd="0" destOrd="0" parTransId="{2313D1AC-D1F7-48D0-89B0-F1018F515FF3}" sibTransId="{1FD3062D-6805-43E7-8003-239E0107D2F1}"/>
    <dgm:cxn modelId="{1F30E5E7-2B70-4A6E-804B-20B23B66D973}" type="presOf" srcId="{FCB309BC-C76C-4102-A365-E4E6DB82B85B}" destId="{75962DB8-B15A-4BB0-8693-2590CF7BF626}" srcOrd="0" destOrd="1" presId="urn:microsoft.com/office/officeart/2016/7/layout/VerticalSolidActionList"/>
    <dgm:cxn modelId="{982041B9-637E-4E84-AF58-4909033D634D}" type="presParOf" srcId="{4C14FEA7-0769-44B9-86E0-33C32AF5C63F}" destId="{EE6A7C9B-BC3D-41F0-9AC3-CEFE26360C42}" srcOrd="0" destOrd="0" presId="urn:microsoft.com/office/officeart/2016/7/layout/VerticalSolidActionList"/>
    <dgm:cxn modelId="{2546BDDE-D723-4D21-9E1A-FB7869CAFC77}" type="presParOf" srcId="{EE6A7C9B-BC3D-41F0-9AC3-CEFE26360C42}" destId="{8F8C1F6B-FCD9-42DD-8255-DE183954F1B8}" srcOrd="0" destOrd="0" presId="urn:microsoft.com/office/officeart/2016/7/layout/VerticalSolidActionList"/>
    <dgm:cxn modelId="{E293E11E-5B92-4B69-8059-D951C5DDAB66}" type="presParOf" srcId="{EE6A7C9B-BC3D-41F0-9AC3-CEFE26360C42}" destId="{75962DB8-B15A-4BB0-8693-2590CF7BF626}" srcOrd="1" destOrd="0" presId="urn:microsoft.com/office/officeart/2016/7/layout/VerticalSolidActionList"/>
    <dgm:cxn modelId="{179D5047-6B49-46B0-9E59-1813FD0D7AAA}" type="presParOf" srcId="{4C14FEA7-0769-44B9-86E0-33C32AF5C63F}" destId="{734337F4-8940-4FA6-8A52-23D552023EFC}" srcOrd="1" destOrd="0" presId="urn:microsoft.com/office/officeart/2016/7/layout/VerticalSolidActionList"/>
    <dgm:cxn modelId="{A58ECA2A-E324-433C-82DC-BC02AAEE223A}" type="presParOf" srcId="{4C14FEA7-0769-44B9-86E0-33C32AF5C63F}" destId="{AE0F4181-B16B-4CF3-A7BB-79F6650B0D4A}" srcOrd="2" destOrd="0" presId="urn:microsoft.com/office/officeart/2016/7/layout/VerticalSolidActionList"/>
    <dgm:cxn modelId="{B30DCB5A-8685-468F-BEDA-7DA729448ED1}" type="presParOf" srcId="{AE0F4181-B16B-4CF3-A7BB-79F6650B0D4A}" destId="{B9F0E193-2AB5-4E6A-BE3D-F2EBECE47E59}" srcOrd="0" destOrd="0" presId="urn:microsoft.com/office/officeart/2016/7/layout/VerticalSolidActionList"/>
    <dgm:cxn modelId="{70D48A98-7F8D-4DD7-BFAD-A3945E13AE88}" type="presParOf" srcId="{AE0F4181-B16B-4CF3-A7BB-79F6650B0D4A}" destId="{B965B02D-5F22-43FF-91E1-A182E5179FB1}" srcOrd="1" destOrd="0" presId="urn:microsoft.com/office/officeart/2016/7/layout/VerticalSolidActionList"/>
    <dgm:cxn modelId="{C21462CA-BAD6-4265-A674-627B875F5C62}" type="presParOf" srcId="{4C14FEA7-0769-44B9-86E0-33C32AF5C63F}" destId="{FE09D0FB-47F1-4319-B59D-402DD0ADC4DB}" srcOrd="3" destOrd="0" presId="urn:microsoft.com/office/officeart/2016/7/layout/VerticalSolidActionList"/>
    <dgm:cxn modelId="{EA3305E6-CF16-4CF3-85A7-21C74B839FE2}" type="presParOf" srcId="{4C14FEA7-0769-44B9-86E0-33C32AF5C63F}" destId="{F603D903-D73C-4C33-A625-B4776E7EC2FF}" srcOrd="4" destOrd="0" presId="urn:microsoft.com/office/officeart/2016/7/layout/VerticalSolidActionList"/>
    <dgm:cxn modelId="{0BAD795D-9AF0-4A62-A3E9-4672163A4B6A}" type="presParOf" srcId="{F603D903-D73C-4C33-A625-B4776E7EC2FF}" destId="{93662B29-0B15-4D94-AA0C-F023876833F6}" srcOrd="0" destOrd="0" presId="urn:microsoft.com/office/officeart/2016/7/layout/VerticalSolidActionList"/>
    <dgm:cxn modelId="{4480AFCF-6B26-443E-BA4B-D295B5AE3358}" type="presParOf" srcId="{F603D903-D73C-4C33-A625-B4776E7EC2FF}" destId="{665A6852-E5EA-4AB6-A1A5-A36E6D1517AA}" srcOrd="1" destOrd="0" presId="urn:microsoft.com/office/officeart/2016/7/layout/VerticalSolidActionList"/>
    <dgm:cxn modelId="{A925D7C0-B67C-40CD-B2CB-87D697209D39}" type="presParOf" srcId="{4C14FEA7-0769-44B9-86E0-33C32AF5C63F}" destId="{01FB5576-8950-41B0-8CC3-5F78D1B4E430}" srcOrd="5" destOrd="0" presId="urn:microsoft.com/office/officeart/2016/7/layout/VerticalSolidActionList"/>
    <dgm:cxn modelId="{76331146-F71B-40F2-A918-FB9657F75B3A}" type="presParOf" srcId="{4C14FEA7-0769-44B9-86E0-33C32AF5C63F}" destId="{E402766B-6359-4D70-AF45-E52C145EE1C9}" srcOrd="6" destOrd="0" presId="urn:microsoft.com/office/officeart/2016/7/layout/VerticalSolidActionList"/>
    <dgm:cxn modelId="{6902F583-B486-449F-A6BF-51F6E8FDFE1E}" type="presParOf" srcId="{E402766B-6359-4D70-AF45-E52C145EE1C9}" destId="{0CA19542-15E6-435B-8855-990A2F433352}" srcOrd="0" destOrd="0" presId="urn:microsoft.com/office/officeart/2016/7/layout/VerticalSolidActionList"/>
    <dgm:cxn modelId="{7EC135EB-8F86-4B24-96B6-02B7BEA0E795}" type="presParOf" srcId="{E402766B-6359-4D70-AF45-E52C145EE1C9}" destId="{E80FBFEE-9B79-41C8-A9A0-B0EB0937894B}" srcOrd="1" destOrd="0" presId="urn:microsoft.com/office/officeart/2016/7/layout/VerticalSolid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6BE5C7-987E-4160-A5EC-F298CD7E3ED3}" type="doc">
      <dgm:prSet loTypeId="urn:microsoft.com/office/officeart/2018/2/layout/IconVerticalSolidList#44" loCatId="icon" qsTypeId="urn:microsoft.com/office/officeart/2005/8/quickstyle/simple1" qsCatId="simple" csTypeId="urn:microsoft.com/office/officeart/2018/5/colors/Iconchunking_neutralbg_colorful2" csCatId="colorful" phldr="1"/>
      <dgm:spPr/>
      <dgm:t>
        <a:bodyPr/>
        <a:lstStyle/>
        <a:p>
          <a:endParaRPr lang="en-US"/>
        </a:p>
      </dgm:t>
    </dgm:pt>
    <dgm:pt modelId="{2D475258-AA24-4050-9655-EBBDD5A4C83D}">
      <dgm:prSet custT="1"/>
      <dgm:spPr/>
      <dgm:t>
        <a:bodyPr/>
        <a:lstStyle/>
        <a:p>
          <a:r>
            <a:rPr lang="en-US" sz="2000" b="1" dirty="0"/>
            <a:t>REPRIMAND</a:t>
          </a:r>
        </a:p>
        <a:p>
          <a:r>
            <a:rPr lang="en-US" sz="1600" dirty="0"/>
            <a:t>Rebuke by Commissioner that conduct violated standards but does not result in a formal resolution.</a:t>
          </a:r>
        </a:p>
      </dgm:t>
    </dgm:pt>
    <dgm:pt modelId="{84046882-2685-4DEB-97AF-F575241AB319}" type="parTrans" cxnId="{002436A7-4E00-4FE3-A7FC-DC95A2060821}">
      <dgm:prSet/>
      <dgm:spPr/>
      <dgm:t>
        <a:bodyPr/>
        <a:lstStyle/>
        <a:p>
          <a:endParaRPr lang="en-US"/>
        </a:p>
      </dgm:t>
    </dgm:pt>
    <dgm:pt modelId="{5F7AE81A-7A51-45C7-9BB0-1ECC8C5113B3}" type="sibTrans" cxnId="{002436A7-4E00-4FE3-A7FC-DC95A2060821}">
      <dgm:prSet/>
      <dgm:spPr/>
      <dgm:t>
        <a:bodyPr/>
        <a:lstStyle/>
        <a:p>
          <a:endParaRPr lang="en-US"/>
        </a:p>
      </dgm:t>
    </dgm:pt>
    <dgm:pt modelId="{3436D5C6-CAE7-4B52-9EEA-88A76FC61E78}">
      <dgm:prSet custT="1"/>
      <dgm:spPr/>
      <dgm:t>
        <a:bodyPr/>
        <a:lstStyle/>
        <a:p>
          <a:r>
            <a:rPr lang="en-US" sz="2000" b="1" dirty="0"/>
            <a:t>CENSURE</a:t>
          </a:r>
        </a:p>
        <a:p>
          <a:r>
            <a:rPr lang="en-US" sz="1600" dirty="0"/>
            <a:t>Formal disapproval by Commissioner publicized by adoption of resolution.</a:t>
          </a:r>
        </a:p>
      </dgm:t>
    </dgm:pt>
    <dgm:pt modelId="{D32239B0-1516-4206-B1AF-31259FB33C28}" type="parTrans" cxnId="{351E9D0F-7196-43C8-8DAD-A24047ADBD7B}">
      <dgm:prSet/>
      <dgm:spPr/>
      <dgm:t>
        <a:bodyPr/>
        <a:lstStyle/>
        <a:p>
          <a:endParaRPr lang="en-US"/>
        </a:p>
      </dgm:t>
    </dgm:pt>
    <dgm:pt modelId="{81767A18-8C23-465F-B978-BCFE9A9714EE}" type="sibTrans" cxnId="{351E9D0F-7196-43C8-8DAD-A24047ADBD7B}">
      <dgm:prSet/>
      <dgm:spPr/>
      <dgm:t>
        <a:bodyPr/>
        <a:lstStyle/>
        <a:p>
          <a:endParaRPr lang="en-US"/>
        </a:p>
      </dgm:t>
    </dgm:pt>
    <dgm:pt modelId="{98741189-FFAF-4FED-BE43-B4264F159463}">
      <dgm:prSet custT="1"/>
      <dgm:spPr/>
      <dgm:t>
        <a:bodyPr/>
        <a:lstStyle/>
        <a:p>
          <a:r>
            <a:rPr lang="en-US" sz="2000" b="1" dirty="0"/>
            <a:t>SUSPENSION</a:t>
          </a:r>
        </a:p>
        <a:p>
          <a:r>
            <a:rPr lang="en-US" sz="1600" dirty="0"/>
            <a:t>Barred from engaging any activity/matter for a designated period of time.</a:t>
          </a:r>
        </a:p>
      </dgm:t>
    </dgm:pt>
    <dgm:pt modelId="{4E73D3B6-F3C8-4E26-AA32-3C263899C9F9}" type="parTrans" cxnId="{C1894AE3-34F6-4B16-AB3F-770FCEA0E8C5}">
      <dgm:prSet/>
      <dgm:spPr/>
      <dgm:t>
        <a:bodyPr/>
        <a:lstStyle/>
        <a:p>
          <a:endParaRPr lang="en-US"/>
        </a:p>
      </dgm:t>
    </dgm:pt>
    <dgm:pt modelId="{F00F2C01-C1A3-47FD-AF56-228EFB637078}" type="sibTrans" cxnId="{C1894AE3-34F6-4B16-AB3F-770FCEA0E8C5}">
      <dgm:prSet/>
      <dgm:spPr/>
      <dgm:t>
        <a:bodyPr/>
        <a:lstStyle/>
        <a:p>
          <a:endParaRPr lang="en-US"/>
        </a:p>
      </dgm:t>
    </dgm:pt>
    <dgm:pt modelId="{F66E7656-8AE7-4650-AC31-D4FC0312EBCD}">
      <dgm:prSet custT="1"/>
      <dgm:spPr/>
      <dgm:t>
        <a:bodyPr/>
        <a:lstStyle/>
        <a:p>
          <a:r>
            <a:rPr lang="en-US" sz="2000" b="1" dirty="0"/>
            <a:t>REMOVAL</a:t>
          </a:r>
        </a:p>
        <a:p>
          <a:r>
            <a:rPr lang="en-US" sz="1600" dirty="0"/>
            <a:t>Immediate termination from Board membership or employment (if administrator).</a:t>
          </a:r>
        </a:p>
      </dgm:t>
    </dgm:pt>
    <dgm:pt modelId="{3E5CC95B-057F-441A-B755-8418021FC6CC}" type="parTrans" cxnId="{BF56D489-F964-4B19-995C-5E75EDDD2731}">
      <dgm:prSet/>
      <dgm:spPr/>
      <dgm:t>
        <a:bodyPr/>
        <a:lstStyle/>
        <a:p>
          <a:endParaRPr lang="en-US"/>
        </a:p>
      </dgm:t>
    </dgm:pt>
    <dgm:pt modelId="{16377E69-2A8B-4778-B0DF-A0C729704152}" type="sibTrans" cxnId="{BF56D489-F964-4B19-995C-5E75EDDD2731}">
      <dgm:prSet/>
      <dgm:spPr/>
      <dgm:t>
        <a:bodyPr/>
        <a:lstStyle/>
        <a:p>
          <a:endParaRPr lang="en-US"/>
        </a:p>
      </dgm:t>
    </dgm:pt>
    <dgm:pt modelId="{1DE39828-31E7-4607-A575-5CA9E6E3FCB7}" type="pres">
      <dgm:prSet presAssocID="{A86BE5C7-987E-4160-A5EC-F298CD7E3ED3}" presName="root" presStyleCnt="0">
        <dgm:presLayoutVars>
          <dgm:dir/>
          <dgm:resizeHandles val="exact"/>
        </dgm:presLayoutVars>
      </dgm:prSet>
      <dgm:spPr/>
    </dgm:pt>
    <dgm:pt modelId="{012904D8-806E-487F-B7A7-B2E8D7161881}" type="pres">
      <dgm:prSet presAssocID="{2D475258-AA24-4050-9655-EBBDD5A4C83D}" presName="compNode" presStyleCnt="0"/>
      <dgm:spPr/>
    </dgm:pt>
    <dgm:pt modelId="{F7C3A6D7-F909-48FF-BA22-1E5C7B193361}" type="pres">
      <dgm:prSet presAssocID="{2D475258-AA24-4050-9655-EBBDD5A4C83D}" presName="bgRect" presStyleLbl="bgShp" presStyleIdx="0" presStyleCnt="4"/>
      <dgm:spPr/>
    </dgm:pt>
    <dgm:pt modelId="{EC013218-752D-4AC8-9548-D833A877B3A5}" type="pres">
      <dgm:prSet presAssocID="{2D475258-AA24-4050-9655-EBBDD5A4C83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Judge"/>
        </a:ext>
      </dgm:extLst>
    </dgm:pt>
    <dgm:pt modelId="{0446EDA2-FE90-4F8F-AFA8-E5ECDCB0A5AA}" type="pres">
      <dgm:prSet presAssocID="{2D475258-AA24-4050-9655-EBBDD5A4C83D}" presName="spaceRect" presStyleCnt="0"/>
      <dgm:spPr/>
    </dgm:pt>
    <dgm:pt modelId="{E81DA184-6811-4BA9-8334-E29C44191974}" type="pres">
      <dgm:prSet presAssocID="{2D475258-AA24-4050-9655-EBBDD5A4C83D}" presName="parTx" presStyleLbl="revTx" presStyleIdx="0" presStyleCnt="4" custLinFactNeighborY="-952">
        <dgm:presLayoutVars>
          <dgm:chMax val="0"/>
          <dgm:chPref val="0"/>
        </dgm:presLayoutVars>
      </dgm:prSet>
      <dgm:spPr/>
    </dgm:pt>
    <dgm:pt modelId="{9377C343-AE4C-4A8B-AB97-1CE2F853B975}" type="pres">
      <dgm:prSet presAssocID="{5F7AE81A-7A51-45C7-9BB0-1ECC8C5113B3}" presName="sibTrans" presStyleCnt="0"/>
      <dgm:spPr/>
    </dgm:pt>
    <dgm:pt modelId="{4155BF1B-BA61-4B94-8730-C36BC13F87E0}" type="pres">
      <dgm:prSet presAssocID="{3436D5C6-CAE7-4B52-9EEA-88A76FC61E78}" presName="compNode" presStyleCnt="0"/>
      <dgm:spPr/>
    </dgm:pt>
    <dgm:pt modelId="{FF5364DD-C4BC-4C57-AAF9-9D4BEAACB966}" type="pres">
      <dgm:prSet presAssocID="{3436D5C6-CAE7-4B52-9EEA-88A76FC61E78}" presName="bgRect" presStyleLbl="bgShp" presStyleIdx="1" presStyleCnt="4"/>
      <dgm:spPr/>
    </dgm:pt>
    <dgm:pt modelId="{20B7468F-3DB1-425B-8F2C-3F3E59F719FA}" type="pres">
      <dgm:prSet presAssocID="{3436D5C6-CAE7-4B52-9EEA-88A76FC61E78}"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Customer Review"/>
        </a:ext>
      </dgm:extLst>
    </dgm:pt>
    <dgm:pt modelId="{D390038E-7E59-4B16-92B9-82E38D43AEAA}" type="pres">
      <dgm:prSet presAssocID="{3436D5C6-CAE7-4B52-9EEA-88A76FC61E78}" presName="spaceRect" presStyleCnt="0"/>
      <dgm:spPr/>
    </dgm:pt>
    <dgm:pt modelId="{DB51CDAA-3356-4615-85D6-DC1492B1D196}" type="pres">
      <dgm:prSet presAssocID="{3436D5C6-CAE7-4B52-9EEA-88A76FC61E78}" presName="parTx" presStyleLbl="revTx" presStyleIdx="1" presStyleCnt="4">
        <dgm:presLayoutVars>
          <dgm:chMax val="0"/>
          <dgm:chPref val="0"/>
        </dgm:presLayoutVars>
      </dgm:prSet>
      <dgm:spPr/>
    </dgm:pt>
    <dgm:pt modelId="{C0162447-F387-4FF6-9C18-FF303F47D15F}" type="pres">
      <dgm:prSet presAssocID="{81767A18-8C23-465F-B978-BCFE9A9714EE}" presName="sibTrans" presStyleCnt="0"/>
      <dgm:spPr/>
    </dgm:pt>
    <dgm:pt modelId="{4987F113-9AA1-4EB8-BF47-FDB7A3C122BC}" type="pres">
      <dgm:prSet presAssocID="{98741189-FFAF-4FED-BE43-B4264F159463}" presName="compNode" presStyleCnt="0"/>
      <dgm:spPr/>
    </dgm:pt>
    <dgm:pt modelId="{27C0473E-D1C7-40D9-9F1F-CA6560A9FC87}" type="pres">
      <dgm:prSet presAssocID="{98741189-FFAF-4FED-BE43-B4264F159463}" presName="bgRect" presStyleLbl="bgShp" presStyleIdx="2" presStyleCnt="4"/>
      <dgm:spPr/>
    </dgm:pt>
    <dgm:pt modelId="{C9D74DDB-2865-4D39-90BE-8493224C3B0B}" type="pres">
      <dgm:prSet presAssocID="{98741189-FFAF-4FED-BE43-B4264F159463}"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Stop Sign"/>
        </a:ext>
      </dgm:extLst>
    </dgm:pt>
    <dgm:pt modelId="{08948569-9C8F-4491-BBAF-FC0FF780F80A}" type="pres">
      <dgm:prSet presAssocID="{98741189-FFAF-4FED-BE43-B4264F159463}" presName="spaceRect" presStyleCnt="0"/>
      <dgm:spPr/>
    </dgm:pt>
    <dgm:pt modelId="{7B7E7231-0DC8-4069-971E-930D1583B35C}" type="pres">
      <dgm:prSet presAssocID="{98741189-FFAF-4FED-BE43-B4264F159463}" presName="parTx" presStyleLbl="revTx" presStyleIdx="2" presStyleCnt="4">
        <dgm:presLayoutVars>
          <dgm:chMax val="0"/>
          <dgm:chPref val="0"/>
        </dgm:presLayoutVars>
      </dgm:prSet>
      <dgm:spPr/>
    </dgm:pt>
    <dgm:pt modelId="{5AEC5745-71C6-4AED-9928-12BF803229C7}" type="pres">
      <dgm:prSet presAssocID="{F00F2C01-C1A3-47FD-AF56-228EFB637078}" presName="sibTrans" presStyleCnt="0"/>
      <dgm:spPr/>
    </dgm:pt>
    <dgm:pt modelId="{5E973521-97B3-4090-9DF2-9C312DF77C96}" type="pres">
      <dgm:prSet presAssocID="{F66E7656-8AE7-4650-AC31-D4FC0312EBCD}" presName="compNode" presStyleCnt="0"/>
      <dgm:spPr/>
    </dgm:pt>
    <dgm:pt modelId="{AA460BA7-86EC-4209-AA60-00B698AFFFCB}" type="pres">
      <dgm:prSet presAssocID="{F66E7656-8AE7-4650-AC31-D4FC0312EBCD}" presName="bgRect" presStyleLbl="bgShp" presStyleIdx="3" presStyleCnt="4"/>
      <dgm:spPr/>
    </dgm:pt>
    <dgm:pt modelId="{FF530446-0EE7-490B-995D-A46713158B79}" type="pres">
      <dgm:prSet presAssocID="{F66E7656-8AE7-4650-AC31-D4FC0312EBCD}" presName="icon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Thumbs Down with solid fill"/>
        </a:ext>
      </dgm:extLst>
    </dgm:pt>
    <dgm:pt modelId="{C1B0909B-22C4-4C14-B6B7-2CB0EB228705}" type="pres">
      <dgm:prSet presAssocID="{F66E7656-8AE7-4650-AC31-D4FC0312EBCD}" presName="spaceRect" presStyleCnt="0"/>
      <dgm:spPr/>
    </dgm:pt>
    <dgm:pt modelId="{48EFF610-8DEA-4EBF-9203-5185864212E0}" type="pres">
      <dgm:prSet presAssocID="{F66E7656-8AE7-4650-AC31-D4FC0312EBCD}" presName="parTx" presStyleLbl="revTx" presStyleIdx="3" presStyleCnt="4">
        <dgm:presLayoutVars>
          <dgm:chMax val="0"/>
          <dgm:chPref val="0"/>
        </dgm:presLayoutVars>
      </dgm:prSet>
      <dgm:spPr/>
    </dgm:pt>
  </dgm:ptLst>
  <dgm:cxnLst>
    <dgm:cxn modelId="{351E9D0F-7196-43C8-8DAD-A24047ADBD7B}" srcId="{A86BE5C7-987E-4160-A5EC-F298CD7E3ED3}" destId="{3436D5C6-CAE7-4B52-9EEA-88A76FC61E78}" srcOrd="1" destOrd="0" parTransId="{D32239B0-1516-4206-B1AF-31259FB33C28}" sibTransId="{81767A18-8C23-465F-B978-BCFE9A9714EE}"/>
    <dgm:cxn modelId="{4058A838-56E5-4409-BAA3-F9C8266E485A}" type="presOf" srcId="{2D475258-AA24-4050-9655-EBBDD5A4C83D}" destId="{E81DA184-6811-4BA9-8334-E29C44191974}" srcOrd="0" destOrd="0" presId="urn:microsoft.com/office/officeart/2018/2/layout/IconVerticalSolidList#44"/>
    <dgm:cxn modelId="{8FCDD748-7C2B-4528-91B8-CB32E4AE70CC}" type="presOf" srcId="{98741189-FFAF-4FED-BE43-B4264F159463}" destId="{7B7E7231-0DC8-4069-971E-930D1583B35C}" srcOrd="0" destOrd="0" presId="urn:microsoft.com/office/officeart/2018/2/layout/IconVerticalSolidList#44"/>
    <dgm:cxn modelId="{60648383-7314-4F46-A7F4-2CBBE5103AD1}" type="presOf" srcId="{3436D5C6-CAE7-4B52-9EEA-88A76FC61E78}" destId="{DB51CDAA-3356-4615-85D6-DC1492B1D196}" srcOrd="0" destOrd="0" presId="urn:microsoft.com/office/officeart/2018/2/layout/IconVerticalSolidList#44"/>
    <dgm:cxn modelId="{BF56D489-F964-4B19-995C-5E75EDDD2731}" srcId="{A86BE5C7-987E-4160-A5EC-F298CD7E3ED3}" destId="{F66E7656-8AE7-4650-AC31-D4FC0312EBCD}" srcOrd="3" destOrd="0" parTransId="{3E5CC95B-057F-441A-B755-8418021FC6CC}" sibTransId="{16377E69-2A8B-4778-B0DF-A0C729704152}"/>
    <dgm:cxn modelId="{002436A7-4E00-4FE3-A7FC-DC95A2060821}" srcId="{A86BE5C7-987E-4160-A5EC-F298CD7E3ED3}" destId="{2D475258-AA24-4050-9655-EBBDD5A4C83D}" srcOrd="0" destOrd="0" parTransId="{84046882-2685-4DEB-97AF-F575241AB319}" sibTransId="{5F7AE81A-7A51-45C7-9BB0-1ECC8C5113B3}"/>
    <dgm:cxn modelId="{BDC02EAD-7455-40FB-854E-11C3F031486A}" type="presOf" srcId="{F66E7656-8AE7-4650-AC31-D4FC0312EBCD}" destId="{48EFF610-8DEA-4EBF-9203-5185864212E0}" srcOrd="0" destOrd="0" presId="urn:microsoft.com/office/officeart/2018/2/layout/IconVerticalSolidList#44"/>
    <dgm:cxn modelId="{A8D0A5CF-D626-4A52-9174-E8A05F43C9F8}" type="presOf" srcId="{A86BE5C7-987E-4160-A5EC-F298CD7E3ED3}" destId="{1DE39828-31E7-4607-A575-5CA9E6E3FCB7}" srcOrd="0" destOrd="0" presId="urn:microsoft.com/office/officeart/2018/2/layout/IconVerticalSolidList#44"/>
    <dgm:cxn modelId="{C1894AE3-34F6-4B16-AB3F-770FCEA0E8C5}" srcId="{A86BE5C7-987E-4160-A5EC-F298CD7E3ED3}" destId="{98741189-FFAF-4FED-BE43-B4264F159463}" srcOrd="2" destOrd="0" parTransId="{4E73D3B6-F3C8-4E26-AA32-3C263899C9F9}" sibTransId="{F00F2C01-C1A3-47FD-AF56-228EFB637078}"/>
    <dgm:cxn modelId="{6842A696-5662-4658-B8C8-8375B0555CA7}" type="presParOf" srcId="{1DE39828-31E7-4607-A575-5CA9E6E3FCB7}" destId="{012904D8-806E-487F-B7A7-B2E8D7161881}" srcOrd="0" destOrd="0" presId="urn:microsoft.com/office/officeart/2018/2/layout/IconVerticalSolidList#44"/>
    <dgm:cxn modelId="{3983FFF9-99DB-4D91-B0D6-2B8E60CCE525}" type="presParOf" srcId="{012904D8-806E-487F-B7A7-B2E8D7161881}" destId="{F7C3A6D7-F909-48FF-BA22-1E5C7B193361}" srcOrd="0" destOrd="0" presId="urn:microsoft.com/office/officeart/2018/2/layout/IconVerticalSolidList#44"/>
    <dgm:cxn modelId="{B9BB0AA2-7502-4CD1-8CAA-0806A7121306}" type="presParOf" srcId="{012904D8-806E-487F-B7A7-B2E8D7161881}" destId="{EC013218-752D-4AC8-9548-D833A877B3A5}" srcOrd="1" destOrd="0" presId="urn:microsoft.com/office/officeart/2018/2/layout/IconVerticalSolidList#44"/>
    <dgm:cxn modelId="{DC7BF0AA-B87A-4BA3-A900-5EDA09357D74}" type="presParOf" srcId="{012904D8-806E-487F-B7A7-B2E8D7161881}" destId="{0446EDA2-FE90-4F8F-AFA8-E5ECDCB0A5AA}" srcOrd="2" destOrd="0" presId="urn:microsoft.com/office/officeart/2018/2/layout/IconVerticalSolidList#44"/>
    <dgm:cxn modelId="{1482E96C-0977-4798-80A0-80B0805A4BB0}" type="presParOf" srcId="{012904D8-806E-487F-B7A7-B2E8D7161881}" destId="{E81DA184-6811-4BA9-8334-E29C44191974}" srcOrd="3" destOrd="0" presId="urn:microsoft.com/office/officeart/2018/2/layout/IconVerticalSolidList#44"/>
    <dgm:cxn modelId="{56DAF5A0-2F02-4245-B62C-07C43B2987A9}" type="presParOf" srcId="{1DE39828-31E7-4607-A575-5CA9E6E3FCB7}" destId="{9377C343-AE4C-4A8B-AB97-1CE2F853B975}" srcOrd="1" destOrd="0" presId="urn:microsoft.com/office/officeart/2018/2/layout/IconVerticalSolidList#44"/>
    <dgm:cxn modelId="{80AFD1B2-CFFE-44C4-8C8F-475F34DF1152}" type="presParOf" srcId="{1DE39828-31E7-4607-A575-5CA9E6E3FCB7}" destId="{4155BF1B-BA61-4B94-8730-C36BC13F87E0}" srcOrd="2" destOrd="0" presId="urn:microsoft.com/office/officeart/2018/2/layout/IconVerticalSolidList#44"/>
    <dgm:cxn modelId="{6CE6EE20-A707-4F34-A376-968758B5266C}" type="presParOf" srcId="{4155BF1B-BA61-4B94-8730-C36BC13F87E0}" destId="{FF5364DD-C4BC-4C57-AAF9-9D4BEAACB966}" srcOrd="0" destOrd="0" presId="urn:microsoft.com/office/officeart/2018/2/layout/IconVerticalSolidList#44"/>
    <dgm:cxn modelId="{01B85F56-D54C-45EE-BEFE-7FE7F5276AA6}" type="presParOf" srcId="{4155BF1B-BA61-4B94-8730-C36BC13F87E0}" destId="{20B7468F-3DB1-425B-8F2C-3F3E59F719FA}" srcOrd="1" destOrd="0" presId="urn:microsoft.com/office/officeart/2018/2/layout/IconVerticalSolidList#44"/>
    <dgm:cxn modelId="{67BAD34C-2E20-4BCC-BD1C-E969FAEEC92E}" type="presParOf" srcId="{4155BF1B-BA61-4B94-8730-C36BC13F87E0}" destId="{D390038E-7E59-4B16-92B9-82E38D43AEAA}" srcOrd="2" destOrd="0" presId="urn:microsoft.com/office/officeart/2018/2/layout/IconVerticalSolidList#44"/>
    <dgm:cxn modelId="{ADAF56C0-C3BA-49E5-9F4C-5B89709400B9}" type="presParOf" srcId="{4155BF1B-BA61-4B94-8730-C36BC13F87E0}" destId="{DB51CDAA-3356-4615-85D6-DC1492B1D196}" srcOrd="3" destOrd="0" presId="urn:microsoft.com/office/officeart/2018/2/layout/IconVerticalSolidList#44"/>
    <dgm:cxn modelId="{E8195731-6CAE-4024-921A-76FC4ACCF27A}" type="presParOf" srcId="{1DE39828-31E7-4607-A575-5CA9E6E3FCB7}" destId="{C0162447-F387-4FF6-9C18-FF303F47D15F}" srcOrd="3" destOrd="0" presId="urn:microsoft.com/office/officeart/2018/2/layout/IconVerticalSolidList#44"/>
    <dgm:cxn modelId="{54A0BBDE-5CFD-4207-BA90-FA24FFFD0876}" type="presParOf" srcId="{1DE39828-31E7-4607-A575-5CA9E6E3FCB7}" destId="{4987F113-9AA1-4EB8-BF47-FDB7A3C122BC}" srcOrd="4" destOrd="0" presId="urn:microsoft.com/office/officeart/2018/2/layout/IconVerticalSolidList#44"/>
    <dgm:cxn modelId="{1617D6BE-6F88-446A-9657-56F6219191BB}" type="presParOf" srcId="{4987F113-9AA1-4EB8-BF47-FDB7A3C122BC}" destId="{27C0473E-D1C7-40D9-9F1F-CA6560A9FC87}" srcOrd="0" destOrd="0" presId="urn:microsoft.com/office/officeart/2018/2/layout/IconVerticalSolidList#44"/>
    <dgm:cxn modelId="{72C455E5-45BE-49B6-AF33-9E337925E9E7}" type="presParOf" srcId="{4987F113-9AA1-4EB8-BF47-FDB7A3C122BC}" destId="{C9D74DDB-2865-4D39-90BE-8493224C3B0B}" srcOrd="1" destOrd="0" presId="urn:microsoft.com/office/officeart/2018/2/layout/IconVerticalSolidList#44"/>
    <dgm:cxn modelId="{23CD937B-3C7B-445E-A0FD-A95D5D50CE87}" type="presParOf" srcId="{4987F113-9AA1-4EB8-BF47-FDB7A3C122BC}" destId="{08948569-9C8F-4491-BBAF-FC0FF780F80A}" srcOrd="2" destOrd="0" presId="urn:microsoft.com/office/officeart/2018/2/layout/IconVerticalSolidList#44"/>
    <dgm:cxn modelId="{E90A391A-DA90-42DC-AC7B-A76BC9CE2559}" type="presParOf" srcId="{4987F113-9AA1-4EB8-BF47-FDB7A3C122BC}" destId="{7B7E7231-0DC8-4069-971E-930D1583B35C}" srcOrd="3" destOrd="0" presId="urn:microsoft.com/office/officeart/2018/2/layout/IconVerticalSolidList#44"/>
    <dgm:cxn modelId="{5C294C1E-C3C0-4569-B880-3813B09A3450}" type="presParOf" srcId="{1DE39828-31E7-4607-A575-5CA9E6E3FCB7}" destId="{5AEC5745-71C6-4AED-9928-12BF803229C7}" srcOrd="5" destOrd="0" presId="urn:microsoft.com/office/officeart/2018/2/layout/IconVerticalSolidList#44"/>
    <dgm:cxn modelId="{38B464A8-A8DF-466B-A5BB-A57AB8576DAC}" type="presParOf" srcId="{1DE39828-31E7-4607-A575-5CA9E6E3FCB7}" destId="{5E973521-97B3-4090-9DF2-9C312DF77C96}" srcOrd="6" destOrd="0" presId="urn:microsoft.com/office/officeart/2018/2/layout/IconVerticalSolidList#44"/>
    <dgm:cxn modelId="{16794A24-5511-4281-8FC8-D5508EA4AA12}" type="presParOf" srcId="{5E973521-97B3-4090-9DF2-9C312DF77C96}" destId="{AA460BA7-86EC-4209-AA60-00B698AFFFCB}" srcOrd="0" destOrd="0" presId="urn:microsoft.com/office/officeart/2018/2/layout/IconVerticalSolidList#44"/>
    <dgm:cxn modelId="{B2E48650-06BC-461B-920D-039C298AED22}" type="presParOf" srcId="{5E973521-97B3-4090-9DF2-9C312DF77C96}" destId="{FF530446-0EE7-490B-995D-A46713158B79}" srcOrd="1" destOrd="0" presId="urn:microsoft.com/office/officeart/2018/2/layout/IconVerticalSolidList#44"/>
    <dgm:cxn modelId="{703F9052-01A5-4219-921D-D30C3ED859AD}" type="presParOf" srcId="{5E973521-97B3-4090-9DF2-9C312DF77C96}" destId="{C1B0909B-22C4-4C14-B6B7-2CB0EB228705}" srcOrd="2" destOrd="0" presId="urn:microsoft.com/office/officeart/2018/2/layout/IconVerticalSolidList#44"/>
    <dgm:cxn modelId="{51754870-D639-4ED1-8300-125F01A601CB}" type="presParOf" srcId="{5E973521-97B3-4090-9DF2-9C312DF77C96}" destId="{48EFF610-8DEA-4EBF-9203-5185864212E0}" srcOrd="3" destOrd="0" presId="urn:microsoft.com/office/officeart/2018/2/layout/IconVerticalSolidList#4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AD1077-9AB1-4128-AEC6-7BF6BADA9837}" type="doc">
      <dgm:prSet loTypeId="urn:microsoft.com/office/officeart/2018/2/layout/IconVerticalSolidList#31" loCatId="icon" qsTypeId="urn:microsoft.com/office/officeart/2005/8/quickstyle/simple1" qsCatId="simple" csTypeId="urn:microsoft.com/office/officeart/2005/8/colors/accent2_2" csCatId="accent2" phldr="1"/>
      <dgm:spPr/>
      <dgm:t>
        <a:bodyPr/>
        <a:lstStyle/>
        <a:p>
          <a:endParaRPr lang="en-US"/>
        </a:p>
      </dgm:t>
    </dgm:pt>
    <dgm:pt modelId="{ECC60E76-FDB4-4352-8BD0-1D02724835F6}">
      <dgm:prSet/>
      <dgm:spPr/>
      <dgm:t>
        <a:bodyPr/>
        <a:lstStyle/>
        <a:p>
          <a:r>
            <a:rPr lang="en-US"/>
            <a:t>An administrator may not exercise direct or indirect authority over their relative.</a:t>
          </a:r>
        </a:p>
      </dgm:t>
    </dgm:pt>
    <dgm:pt modelId="{B66DC658-5D78-468F-A2D8-CC1D3A4A2657}" type="parTrans" cxnId="{45E54AEF-CFB2-47B4-AA0C-94414A5E19B7}">
      <dgm:prSet/>
      <dgm:spPr/>
      <dgm:t>
        <a:bodyPr/>
        <a:lstStyle/>
        <a:p>
          <a:endParaRPr lang="en-US"/>
        </a:p>
      </dgm:t>
    </dgm:pt>
    <dgm:pt modelId="{E2AABC61-8917-44B7-AB53-B0F34FBE6BB1}" type="sibTrans" cxnId="{45E54AEF-CFB2-47B4-AA0C-94414A5E19B7}">
      <dgm:prSet/>
      <dgm:spPr/>
      <dgm:t>
        <a:bodyPr/>
        <a:lstStyle/>
        <a:p>
          <a:endParaRPr lang="en-US"/>
        </a:p>
      </dgm:t>
    </dgm:pt>
    <dgm:pt modelId="{CFA5F23B-98EB-4215-8693-9FB3AF29B19D}">
      <dgm:prSet/>
      <dgm:spPr/>
      <dgm:t>
        <a:bodyPr/>
        <a:lstStyle/>
        <a:p>
          <a:r>
            <a:rPr lang="en-US"/>
            <a:t>A board member may not take part in employment matters concerning CSA or supervisors in chain of command between the relative and CSA.</a:t>
          </a:r>
        </a:p>
      </dgm:t>
    </dgm:pt>
    <dgm:pt modelId="{98A9DB5F-3188-4892-AC4D-8FC1A7408407}" type="parTrans" cxnId="{7C2DAB9F-6F82-4483-B4F5-8B86C8679E09}">
      <dgm:prSet/>
      <dgm:spPr/>
      <dgm:t>
        <a:bodyPr/>
        <a:lstStyle/>
        <a:p>
          <a:endParaRPr lang="en-US"/>
        </a:p>
      </dgm:t>
    </dgm:pt>
    <dgm:pt modelId="{8AE8F3ED-F9E8-462E-92CA-2AE43764B5A3}" type="sibTrans" cxnId="{7C2DAB9F-6F82-4483-B4F5-8B86C8679E09}">
      <dgm:prSet/>
      <dgm:spPr/>
      <dgm:t>
        <a:bodyPr/>
        <a:lstStyle/>
        <a:p>
          <a:endParaRPr lang="en-US"/>
        </a:p>
      </dgm:t>
    </dgm:pt>
    <dgm:pt modelId="{1B27EC19-846A-44FE-9170-C4333F11C4C9}">
      <dgm:prSet/>
      <dgm:spPr/>
      <dgm:t>
        <a:bodyPr/>
        <a:lstStyle/>
        <a:p>
          <a:r>
            <a:rPr lang="en-US"/>
            <a:t>A board member may not take part in the search, selection or vote to hire a new CSA, and post-hire evaluations and contract discussions.</a:t>
          </a:r>
        </a:p>
      </dgm:t>
    </dgm:pt>
    <dgm:pt modelId="{DF3B3B92-4030-4F09-95C6-0CDF968F9F9D}" type="parTrans" cxnId="{96FCF09E-5483-4AD0-B23F-0ECBBD5E8C51}">
      <dgm:prSet/>
      <dgm:spPr/>
      <dgm:t>
        <a:bodyPr/>
        <a:lstStyle/>
        <a:p>
          <a:endParaRPr lang="en-US"/>
        </a:p>
      </dgm:t>
    </dgm:pt>
    <dgm:pt modelId="{995336F8-E3F1-4E31-A7CF-6D1CBC2D58EC}" type="sibTrans" cxnId="{96FCF09E-5483-4AD0-B23F-0ECBBD5E8C51}">
      <dgm:prSet/>
      <dgm:spPr/>
      <dgm:t>
        <a:bodyPr/>
        <a:lstStyle/>
        <a:p>
          <a:endParaRPr lang="en-US"/>
        </a:p>
      </dgm:t>
    </dgm:pt>
    <dgm:pt modelId="{43F87990-6F82-4624-BD53-23BAF8B55194}" type="pres">
      <dgm:prSet presAssocID="{B1AD1077-9AB1-4128-AEC6-7BF6BADA9837}" presName="root" presStyleCnt="0">
        <dgm:presLayoutVars>
          <dgm:dir/>
          <dgm:resizeHandles val="exact"/>
        </dgm:presLayoutVars>
      </dgm:prSet>
      <dgm:spPr/>
    </dgm:pt>
    <dgm:pt modelId="{D2E38E34-06B7-4168-A3A0-69CB26FECE28}" type="pres">
      <dgm:prSet presAssocID="{ECC60E76-FDB4-4352-8BD0-1D02724835F6}" presName="compNode" presStyleCnt="0"/>
      <dgm:spPr/>
    </dgm:pt>
    <dgm:pt modelId="{EE03FB24-EFF1-4E73-AC5E-E64EF552B61A}" type="pres">
      <dgm:prSet presAssocID="{ECC60E76-FDB4-4352-8BD0-1D02724835F6}" presName="bgRect" presStyleLbl="bgShp" presStyleIdx="0" presStyleCnt="3"/>
      <dgm:spPr>
        <a:solidFill>
          <a:srgbClr val="D0E7D8"/>
        </a:solidFill>
      </dgm:spPr>
    </dgm:pt>
    <dgm:pt modelId="{770A3B35-4F5E-44FA-887B-3565547C910B}" type="pres">
      <dgm:prSet presAssocID="{ECC60E76-FDB4-4352-8BD0-1D02724835F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Hierarchy"/>
        </a:ext>
      </dgm:extLst>
    </dgm:pt>
    <dgm:pt modelId="{0534449E-464F-4E3C-9ED5-08EB26EFFB0C}" type="pres">
      <dgm:prSet presAssocID="{ECC60E76-FDB4-4352-8BD0-1D02724835F6}" presName="spaceRect" presStyleCnt="0"/>
      <dgm:spPr/>
    </dgm:pt>
    <dgm:pt modelId="{AD14F438-8136-4803-82A6-3687684B0197}" type="pres">
      <dgm:prSet presAssocID="{ECC60E76-FDB4-4352-8BD0-1D02724835F6}" presName="parTx" presStyleLbl="revTx" presStyleIdx="0" presStyleCnt="3">
        <dgm:presLayoutVars>
          <dgm:chMax val="0"/>
          <dgm:chPref val="0"/>
        </dgm:presLayoutVars>
      </dgm:prSet>
      <dgm:spPr/>
    </dgm:pt>
    <dgm:pt modelId="{39544855-768D-403B-8945-876E19FB1317}" type="pres">
      <dgm:prSet presAssocID="{E2AABC61-8917-44B7-AB53-B0F34FBE6BB1}" presName="sibTrans" presStyleCnt="0"/>
      <dgm:spPr/>
    </dgm:pt>
    <dgm:pt modelId="{50D25F8F-A112-49C7-BFD1-1CF19AC6E180}" type="pres">
      <dgm:prSet presAssocID="{CFA5F23B-98EB-4215-8693-9FB3AF29B19D}" presName="compNode" presStyleCnt="0"/>
      <dgm:spPr/>
    </dgm:pt>
    <dgm:pt modelId="{E82EC3C8-937F-422E-9F54-89CE2573B0CB}" type="pres">
      <dgm:prSet presAssocID="{CFA5F23B-98EB-4215-8693-9FB3AF29B19D}" presName="bgRect" presStyleLbl="bgShp" presStyleIdx="1" presStyleCnt="3"/>
      <dgm:spPr/>
    </dgm:pt>
    <dgm:pt modelId="{11F47888-699A-465E-A2BA-12E0CF4878EF}" type="pres">
      <dgm:prSet presAssocID="{CFA5F23B-98EB-4215-8693-9FB3AF29B19D}"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Irritant"/>
        </a:ext>
      </dgm:extLst>
    </dgm:pt>
    <dgm:pt modelId="{A6DBB0FE-2EB0-4E4E-95CE-DD15C70FA992}" type="pres">
      <dgm:prSet presAssocID="{CFA5F23B-98EB-4215-8693-9FB3AF29B19D}" presName="spaceRect" presStyleCnt="0"/>
      <dgm:spPr/>
    </dgm:pt>
    <dgm:pt modelId="{75540954-4956-4713-9F30-D2C05359B2FB}" type="pres">
      <dgm:prSet presAssocID="{CFA5F23B-98EB-4215-8693-9FB3AF29B19D}" presName="parTx" presStyleLbl="revTx" presStyleIdx="1" presStyleCnt="3">
        <dgm:presLayoutVars>
          <dgm:chMax val="0"/>
          <dgm:chPref val="0"/>
        </dgm:presLayoutVars>
      </dgm:prSet>
      <dgm:spPr/>
    </dgm:pt>
    <dgm:pt modelId="{F45C01C5-5761-4678-A363-ADD0154231CC}" type="pres">
      <dgm:prSet presAssocID="{8AE8F3ED-F9E8-462E-92CA-2AE43764B5A3}" presName="sibTrans" presStyleCnt="0"/>
      <dgm:spPr/>
    </dgm:pt>
    <dgm:pt modelId="{8696F813-A008-4315-8A39-27C4453E2067}" type="pres">
      <dgm:prSet presAssocID="{1B27EC19-846A-44FE-9170-C4333F11C4C9}" presName="compNode" presStyleCnt="0"/>
      <dgm:spPr/>
    </dgm:pt>
    <dgm:pt modelId="{A704D579-048D-4006-A52C-8E30A74E373C}" type="pres">
      <dgm:prSet presAssocID="{1B27EC19-846A-44FE-9170-C4333F11C4C9}" presName="bgRect" presStyleLbl="bgShp" presStyleIdx="2" presStyleCnt="3"/>
      <dgm:spPr>
        <a:solidFill>
          <a:schemeClr val="accent5">
            <a:lumMod val="90000"/>
          </a:schemeClr>
        </a:solidFill>
      </dgm:spPr>
    </dgm:pt>
    <dgm:pt modelId="{7B49CAE5-F047-486E-BE6B-D03924C4DA91}" type="pres">
      <dgm:prSet presAssocID="{1B27EC19-846A-44FE-9170-C4333F11C4C9}"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Share With Person"/>
        </a:ext>
      </dgm:extLst>
    </dgm:pt>
    <dgm:pt modelId="{AD9FF4B5-92FE-457F-B3DD-CA57074E77F3}" type="pres">
      <dgm:prSet presAssocID="{1B27EC19-846A-44FE-9170-C4333F11C4C9}" presName="spaceRect" presStyleCnt="0"/>
      <dgm:spPr/>
    </dgm:pt>
    <dgm:pt modelId="{BADD2033-2249-485D-A2DE-144F8C4F5153}" type="pres">
      <dgm:prSet presAssocID="{1B27EC19-846A-44FE-9170-C4333F11C4C9}" presName="parTx" presStyleLbl="revTx" presStyleIdx="2" presStyleCnt="3">
        <dgm:presLayoutVars>
          <dgm:chMax val="0"/>
          <dgm:chPref val="0"/>
        </dgm:presLayoutVars>
      </dgm:prSet>
      <dgm:spPr/>
    </dgm:pt>
  </dgm:ptLst>
  <dgm:cxnLst>
    <dgm:cxn modelId="{A337F24F-9D16-4DD9-84E4-395A5E0E300D}" type="presOf" srcId="{ECC60E76-FDB4-4352-8BD0-1D02724835F6}" destId="{AD14F438-8136-4803-82A6-3687684B0197}" srcOrd="0" destOrd="0" presId="urn:microsoft.com/office/officeart/2018/2/layout/IconVerticalSolidList#31"/>
    <dgm:cxn modelId="{921BA694-1D07-48CE-8705-B400165B1356}" type="presOf" srcId="{B1AD1077-9AB1-4128-AEC6-7BF6BADA9837}" destId="{43F87990-6F82-4624-BD53-23BAF8B55194}" srcOrd="0" destOrd="0" presId="urn:microsoft.com/office/officeart/2018/2/layout/IconVerticalSolidList#31"/>
    <dgm:cxn modelId="{96FCF09E-5483-4AD0-B23F-0ECBBD5E8C51}" srcId="{B1AD1077-9AB1-4128-AEC6-7BF6BADA9837}" destId="{1B27EC19-846A-44FE-9170-C4333F11C4C9}" srcOrd="2" destOrd="0" parTransId="{DF3B3B92-4030-4F09-95C6-0CDF968F9F9D}" sibTransId="{995336F8-E3F1-4E31-A7CF-6D1CBC2D58EC}"/>
    <dgm:cxn modelId="{7C2DAB9F-6F82-4483-B4F5-8B86C8679E09}" srcId="{B1AD1077-9AB1-4128-AEC6-7BF6BADA9837}" destId="{CFA5F23B-98EB-4215-8693-9FB3AF29B19D}" srcOrd="1" destOrd="0" parTransId="{98A9DB5F-3188-4892-AC4D-8FC1A7408407}" sibTransId="{8AE8F3ED-F9E8-462E-92CA-2AE43764B5A3}"/>
    <dgm:cxn modelId="{D943AECE-0335-4D62-9E9B-873BFFB47B80}" type="presOf" srcId="{1B27EC19-846A-44FE-9170-C4333F11C4C9}" destId="{BADD2033-2249-485D-A2DE-144F8C4F5153}" srcOrd="0" destOrd="0" presId="urn:microsoft.com/office/officeart/2018/2/layout/IconVerticalSolidList#31"/>
    <dgm:cxn modelId="{AACE5DE8-13A0-4F4A-BA12-1AB6B31695B0}" type="presOf" srcId="{CFA5F23B-98EB-4215-8693-9FB3AF29B19D}" destId="{75540954-4956-4713-9F30-D2C05359B2FB}" srcOrd="0" destOrd="0" presId="urn:microsoft.com/office/officeart/2018/2/layout/IconVerticalSolidList#31"/>
    <dgm:cxn modelId="{45E54AEF-CFB2-47B4-AA0C-94414A5E19B7}" srcId="{B1AD1077-9AB1-4128-AEC6-7BF6BADA9837}" destId="{ECC60E76-FDB4-4352-8BD0-1D02724835F6}" srcOrd="0" destOrd="0" parTransId="{B66DC658-5D78-468F-A2D8-CC1D3A4A2657}" sibTransId="{E2AABC61-8917-44B7-AB53-B0F34FBE6BB1}"/>
    <dgm:cxn modelId="{FF670608-BA5B-4809-AB05-72329D1794D5}" type="presParOf" srcId="{43F87990-6F82-4624-BD53-23BAF8B55194}" destId="{D2E38E34-06B7-4168-A3A0-69CB26FECE28}" srcOrd="0" destOrd="0" presId="urn:microsoft.com/office/officeart/2018/2/layout/IconVerticalSolidList#31"/>
    <dgm:cxn modelId="{C44C01BA-2B74-48A9-AFCA-15A0B8504363}" type="presParOf" srcId="{D2E38E34-06B7-4168-A3A0-69CB26FECE28}" destId="{EE03FB24-EFF1-4E73-AC5E-E64EF552B61A}" srcOrd="0" destOrd="0" presId="urn:microsoft.com/office/officeart/2018/2/layout/IconVerticalSolidList#31"/>
    <dgm:cxn modelId="{D9E7D76F-352C-4E15-A4F6-294146145092}" type="presParOf" srcId="{D2E38E34-06B7-4168-A3A0-69CB26FECE28}" destId="{770A3B35-4F5E-44FA-887B-3565547C910B}" srcOrd="1" destOrd="0" presId="urn:microsoft.com/office/officeart/2018/2/layout/IconVerticalSolidList#31"/>
    <dgm:cxn modelId="{A4607452-A20B-4546-9926-EAFB095416C5}" type="presParOf" srcId="{D2E38E34-06B7-4168-A3A0-69CB26FECE28}" destId="{0534449E-464F-4E3C-9ED5-08EB26EFFB0C}" srcOrd="2" destOrd="0" presId="urn:microsoft.com/office/officeart/2018/2/layout/IconVerticalSolidList#31"/>
    <dgm:cxn modelId="{F2750693-0BF2-4A39-BDEF-0DE4F0FB4B60}" type="presParOf" srcId="{D2E38E34-06B7-4168-A3A0-69CB26FECE28}" destId="{AD14F438-8136-4803-82A6-3687684B0197}" srcOrd="3" destOrd="0" presId="urn:microsoft.com/office/officeart/2018/2/layout/IconVerticalSolidList#31"/>
    <dgm:cxn modelId="{49698804-0BED-4BF2-95C8-A46A784F6771}" type="presParOf" srcId="{43F87990-6F82-4624-BD53-23BAF8B55194}" destId="{39544855-768D-403B-8945-876E19FB1317}" srcOrd="1" destOrd="0" presId="urn:microsoft.com/office/officeart/2018/2/layout/IconVerticalSolidList#31"/>
    <dgm:cxn modelId="{D328F70B-E96A-4375-B07C-31E63F0C32CC}" type="presParOf" srcId="{43F87990-6F82-4624-BD53-23BAF8B55194}" destId="{50D25F8F-A112-49C7-BFD1-1CF19AC6E180}" srcOrd="2" destOrd="0" presId="urn:microsoft.com/office/officeart/2018/2/layout/IconVerticalSolidList#31"/>
    <dgm:cxn modelId="{4F18F5EA-13F4-410E-B84F-67A05F2AF69F}" type="presParOf" srcId="{50D25F8F-A112-49C7-BFD1-1CF19AC6E180}" destId="{E82EC3C8-937F-422E-9F54-89CE2573B0CB}" srcOrd="0" destOrd="0" presId="urn:microsoft.com/office/officeart/2018/2/layout/IconVerticalSolidList#31"/>
    <dgm:cxn modelId="{932F6F22-38FB-454E-A476-DA09F8BDEE98}" type="presParOf" srcId="{50D25F8F-A112-49C7-BFD1-1CF19AC6E180}" destId="{11F47888-699A-465E-A2BA-12E0CF4878EF}" srcOrd="1" destOrd="0" presId="urn:microsoft.com/office/officeart/2018/2/layout/IconVerticalSolidList#31"/>
    <dgm:cxn modelId="{B842FE03-E52D-4872-A991-29AE9B67BED8}" type="presParOf" srcId="{50D25F8F-A112-49C7-BFD1-1CF19AC6E180}" destId="{A6DBB0FE-2EB0-4E4E-95CE-DD15C70FA992}" srcOrd="2" destOrd="0" presId="urn:microsoft.com/office/officeart/2018/2/layout/IconVerticalSolidList#31"/>
    <dgm:cxn modelId="{3A13615D-6547-45F5-90B4-2BBF0E93F3D1}" type="presParOf" srcId="{50D25F8F-A112-49C7-BFD1-1CF19AC6E180}" destId="{75540954-4956-4713-9F30-D2C05359B2FB}" srcOrd="3" destOrd="0" presId="urn:microsoft.com/office/officeart/2018/2/layout/IconVerticalSolidList#31"/>
    <dgm:cxn modelId="{544D05EB-48BA-487C-8AFB-7E79BD5C150A}" type="presParOf" srcId="{43F87990-6F82-4624-BD53-23BAF8B55194}" destId="{F45C01C5-5761-4678-A363-ADD0154231CC}" srcOrd="3" destOrd="0" presId="urn:microsoft.com/office/officeart/2018/2/layout/IconVerticalSolidList#31"/>
    <dgm:cxn modelId="{F5E9877B-36BE-4F0B-8A59-56BDAE7F10DE}" type="presParOf" srcId="{43F87990-6F82-4624-BD53-23BAF8B55194}" destId="{8696F813-A008-4315-8A39-27C4453E2067}" srcOrd="4" destOrd="0" presId="urn:microsoft.com/office/officeart/2018/2/layout/IconVerticalSolidList#31"/>
    <dgm:cxn modelId="{070A42FC-6596-4879-B8E9-720077B0CBBD}" type="presParOf" srcId="{8696F813-A008-4315-8A39-27C4453E2067}" destId="{A704D579-048D-4006-A52C-8E30A74E373C}" srcOrd="0" destOrd="0" presId="urn:microsoft.com/office/officeart/2018/2/layout/IconVerticalSolidList#31"/>
    <dgm:cxn modelId="{662CCBF7-F05B-49BB-924B-98427A785216}" type="presParOf" srcId="{8696F813-A008-4315-8A39-27C4453E2067}" destId="{7B49CAE5-F047-486E-BE6B-D03924C4DA91}" srcOrd="1" destOrd="0" presId="urn:microsoft.com/office/officeart/2018/2/layout/IconVerticalSolidList#31"/>
    <dgm:cxn modelId="{17FC6B92-9F47-4173-8243-78298435EF07}" type="presParOf" srcId="{8696F813-A008-4315-8A39-27C4453E2067}" destId="{AD9FF4B5-92FE-457F-B3DD-CA57074E77F3}" srcOrd="2" destOrd="0" presId="urn:microsoft.com/office/officeart/2018/2/layout/IconVerticalSolidList#31"/>
    <dgm:cxn modelId="{AC1C5485-435B-4F64-88B9-46068D99FA4C}" type="presParOf" srcId="{8696F813-A008-4315-8A39-27C4453E2067}" destId="{BADD2033-2249-485D-A2DE-144F8C4F5153}" srcOrd="3" destOrd="0" presId="urn:microsoft.com/office/officeart/2018/2/layout/IconVerticalSolid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72EBD1-6FAD-4A63-B1D1-B6E3D8CE82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64D051F-C576-4A7A-B929-9DA99A6B7400}">
      <dgm:prSet custT="1"/>
      <dgm:spPr>
        <a:solidFill>
          <a:srgbClr val="D0E7D8"/>
        </a:solidFill>
      </dgm:spPr>
      <dgm:t>
        <a:bodyPr/>
        <a:lstStyle/>
        <a:p>
          <a:r>
            <a:rPr lang="en-US" sz="1400" b="1" i="0" dirty="0">
              <a:solidFill>
                <a:schemeClr val="tx1"/>
              </a:solidFill>
            </a:rPr>
            <a:t>What is the degree of:</a:t>
          </a:r>
          <a:endParaRPr lang="en-US" sz="1400" dirty="0">
            <a:solidFill>
              <a:schemeClr val="tx1"/>
            </a:solidFill>
          </a:endParaRPr>
        </a:p>
      </dgm:t>
    </dgm:pt>
    <dgm:pt modelId="{C3FFA9F8-BAE7-41EE-82D8-8235A2F95720}" type="parTrans" cxnId="{41FB58E8-39AD-4772-8CC6-81AA18AC4572}">
      <dgm:prSet/>
      <dgm:spPr/>
      <dgm:t>
        <a:bodyPr/>
        <a:lstStyle/>
        <a:p>
          <a:endParaRPr lang="en-US"/>
        </a:p>
      </dgm:t>
    </dgm:pt>
    <dgm:pt modelId="{17AA2A5C-9C2E-4B0B-82F4-887071D93EB9}" type="sibTrans" cxnId="{41FB58E8-39AD-4772-8CC6-81AA18AC4572}">
      <dgm:prSet/>
      <dgm:spPr/>
      <dgm:t>
        <a:bodyPr/>
        <a:lstStyle/>
        <a:p>
          <a:endParaRPr lang="en-US"/>
        </a:p>
      </dgm:t>
    </dgm:pt>
    <dgm:pt modelId="{E1F3ECB5-0649-44B9-94B2-DFE1F55A3F45}">
      <dgm:prSet custT="1"/>
      <dgm:spPr>
        <a:solidFill>
          <a:srgbClr val="D0E7D8"/>
        </a:solidFill>
      </dgm:spPr>
      <dgm:t>
        <a:bodyPr/>
        <a:lstStyle/>
        <a:p>
          <a:r>
            <a:rPr lang="en-US" sz="1400" b="1" i="0" dirty="0">
              <a:solidFill>
                <a:schemeClr val="tx1"/>
              </a:solidFill>
            </a:rPr>
            <a:t>Giving directions or orders to staff or students</a:t>
          </a:r>
          <a:endParaRPr lang="en-US" sz="1400" dirty="0">
            <a:solidFill>
              <a:schemeClr val="tx1"/>
            </a:solidFill>
          </a:endParaRPr>
        </a:p>
      </dgm:t>
    </dgm:pt>
    <dgm:pt modelId="{9BAFA200-74BA-477C-B18D-47E8D417D874}" type="parTrans" cxnId="{EC0F31C9-860A-4E86-B224-87299E9F770A}">
      <dgm:prSet/>
      <dgm:spPr/>
      <dgm:t>
        <a:bodyPr/>
        <a:lstStyle/>
        <a:p>
          <a:endParaRPr lang="en-US"/>
        </a:p>
      </dgm:t>
    </dgm:pt>
    <dgm:pt modelId="{D9D2E3C5-D2BE-4677-812C-9994CEF4585B}" type="sibTrans" cxnId="{EC0F31C9-860A-4E86-B224-87299E9F770A}">
      <dgm:prSet/>
      <dgm:spPr/>
      <dgm:t>
        <a:bodyPr/>
        <a:lstStyle/>
        <a:p>
          <a:endParaRPr lang="en-US"/>
        </a:p>
      </dgm:t>
    </dgm:pt>
    <dgm:pt modelId="{0D52615B-51A9-4CC1-BF73-84D9161746B9}">
      <dgm:prSet custT="1"/>
      <dgm:spPr>
        <a:solidFill>
          <a:srgbClr val="D0E7D8"/>
        </a:solidFill>
      </dgm:spPr>
      <dgm:t>
        <a:bodyPr/>
        <a:lstStyle/>
        <a:p>
          <a:r>
            <a:rPr lang="en-US" sz="1400" b="1" i="0" dirty="0">
              <a:solidFill>
                <a:schemeClr val="tx1"/>
              </a:solidFill>
            </a:rPr>
            <a:t>Taking orders from staff</a:t>
          </a:r>
          <a:endParaRPr lang="en-US" sz="1400" dirty="0">
            <a:solidFill>
              <a:schemeClr val="tx1"/>
            </a:solidFill>
          </a:endParaRPr>
        </a:p>
      </dgm:t>
    </dgm:pt>
    <dgm:pt modelId="{A4E2C327-D597-4F42-8854-24C779502422}" type="parTrans" cxnId="{9195C900-05B0-4713-BDE1-F0EDC1145814}">
      <dgm:prSet/>
      <dgm:spPr/>
      <dgm:t>
        <a:bodyPr/>
        <a:lstStyle/>
        <a:p>
          <a:endParaRPr lang="en-US"/>
        </a:p>
      </dgm:t>
    </dgm:pt>
    <dgm:pt modelId="{7DD4F3EA-4775-4AEF-BC95-99DF90B1B065}" type="sibTrans" cxnId="{9195C900-05B0-4713-BDE1-F0EDC1145814}">
      <dgm:prSet/>
      <dgm:spPr/>
      <dgm:t>
        <a:bodyPr/>
        <a:lstStyle/>
        <a:p>
          <a:endParaRPr lang="en-US"/>
        </a:p>
      </dgm:t>
    </dgm:pt>
    <dgm:pt modelId="{B1E9DB4F-A895-454E-B9FA-93AA30423A71}">
      <dgm:prSet custT="1"/>
      <dgm:spPr>
        <a:solidFill>
          <a:srgbClr val="D0E7D8"/>
        </a:solidFill>
      </dgm:spPr>
      <dgm:t>
        <a:bodyPr/>
        <a:lstStyle/>
        <a:p>
          <a:r>
            <a:rPr lang="en-US" sz="1600" b="1" i="0" dirty="0">
              <a:solidFill>
                <a:schemeClr val="tx1"/>
              </a:solidFill>
            </a:rPr>
            <a:t>Will I be in the building often?  (“enmeshed in the building”)</a:t>
          </a:r>
          <a:endParaRPr lang="en-US" sz="1600" dirty="0">
            <a:solidFill>
              <a:schemeClr val="tx1"/>
            </a:solidFill>
          </a:endParaRPr>
        </a:p>
      </dgm:t>
    </dgm:pt>
    <dgm:pt modelId="{34C9A03B-63EA-4525-A8FF-5D8B7997BCB9}" type="parTrans" cxnId="{E9C0836B-6292-4DE9-A4CE-BEC871BE5873}">
      <dgm:prSet/>
      <dgm:spPr/>
      <dgm:t>
        <a:bodyPr/>
        <a:lstStyle/>
        <a:p>
          <a:endParaRPr lang="en-US"/>
        </a:p>
      </dgm:t>
    </dgm:pt>
    <dgm:pt modelId="{CAFC1747-B080-4B43-98B4-D6146D28666C}" type="sibTrans" cxnId="{E9C0836B-6292-4DE9-A4CE-BEC871BE5873}">
      <dgm:prSet/>
      <dgm:spPr/>
      <dgm:t>
        <a:bodyPr/>
        <a:lstStyle/>
        <a:p>
          <a:endParaRPr lang="en-US"/>
        </a:p>
      </dgm:t>
    </dgm:pt>
    <dgm:pt modelId="{11CDAFF8-AD51-41E2-B0F6-9873FE9CAD40}">
      <dgm:prSet custT="1"/>
      <dgm:spPr>
        <a:solidFill>
          <a:srgbClr val="D0E7D8"/>
        </a:solidFill>
      </dgm:spPr>
      <dgm:t>
        <a:bodyPr/>
        <a:lstStyle/>
        <a:p>
          <a:r>
            <a:rPr lang="en-US" sz="1600" b="1" i="0" dirty="0">
              <a:solidFill>
                <a:schemeClr val="tx1"/>
              </a:solidFill>
            </a:rPr>
            <a:t>Will I be handling the school district’s money?</a:t>
          </a:r>
          <a:endParaRPr lang="en-US" sz="1600" dirty="0">
            <a:solidFill>
              <a:schemeClr val="tx1"/>
            </a:solidFill>
          </a:endParaRPr>
        </a:p>
      </dgm:t>
    </dgm:pt>
    <dgm:pt modelId="{9AAA211D-8B58-47EE-B5D8-7238A8A31120}" type="parTrans" cxnId="{B35BA126-0C38-41CF-97D2-58CF15C4C32C}">
      <dgm:prSet/>
      <dgm:spPr/>
      <dgm:t>
        <a:bodyPr/>
        <a:lstStyle/>
        <a:p>
          <a:endParaRPr lang="en-US"/>
        </a:p>
      </dgm:t>
    </dgm:pt>
    <dgm:pt modelId="{FFC700AA-8210-497B-BD14-B6BB5C33F3F0}" type="sibTrans" cxnId="{B35BA126-0C38-41CF-97D2-58CF15C4C32C}">
      <dgm:prSet/>
      <dgm:spPr/>
      <dgm:t>
        <a:bodyPr/>
        <a:lstStyle/>
        <a:p>
          <a:endParaRPr lang="en-US"/>
        </a:p>
      </dgm:t>
    </dgm:pt>
    <dgm:pt modelId="{471892D9-E53D-4911-9501-E5325DFD4334}">
      <dgm:prSet custT="1"/>
      <dgm:spPr>
        <a:solidFill>
          <a:srgbClr val="D0E7D8"/>
        </a:solidFill>
      </dgm:spPr>
      <dgm:t>
        <a:bodyPr/>
        <a:lstStyle/>
        <a:p>
          <a:r>
            <a:rPr lang="en-US" sz="1500" b="1" i="0" dirty="0">
              <a:solidFill>
                <a:schemeClr val="tx1"/>
              </a:solidFill>
            </a:rPr>
            <a:t>Will I be the lead/regular volunteer or coach for a school district club, activity or sport? </a:t>
          </a:r>
          <a:endParaRPr lang="en-US" sz="1500" dirty="0">
            <a:solidFill>
              <a:schemeClr val="tx1"/>
            </a:solidFill>
          </a:endParaRPr>
        </a:p>
      </dgm:t>
    </dgm:pt>
    <dgm:pt modelId="{9A9FE780-C92E-482F-BA3C-F0D72CFE2FE3}" type="parTrans" cxnId="{5BC8871E-56EB-4BE5-A2A3-4F570873B1F9}">
      <dgm:prSet/>
      <dgm:spPr/>
      <dgm:t>
        <a:bodyPr/>
        <a:lstStyle/>
        <a:p>
          <a:endParaRPr lang="en-US"/>
        </a:p>
      </dgm:t>
    </dgm:pt>
    <dgm:pt modelId="{B352809B-5DA4-4B15-932C-E7AB7CD586B2}" type="sibTrans" cxnId="{5BC8871E-56EB-4BE5-A2A3-4F570873B1F9}">
      <dgm:prSet/>
      <dgm:spPr/>
      <dgm:t>
        <a:bodyPr/>
        <a:lstStyle/>
        <a:p>
          <a:endParaRPr lang="en-US"/>
        </a:p>
      </dgm:t>
    </dgm:pt>
    <dgm:pt modelId="{AB00844B-CBE5-48BD-86AC-CA092FE65FED}" type="pres">
      <dgm:prSet presAssocID="{F972EBD1-6FAD-4A63-B1D1-B6E3D8CE8293}" presName="diagram" presStyleCnt="0">
        <dgm:presLayoutVars>
          <dgm:dir/>
          <dgm:resizeHandles val="exact"/>
        </dgm:presLayoutVars>
      </dgm:prSet>
      <dgm:spPr/>
    </dgm:pt>
    <dgm:pt modelId="{5687C343-06BC-4057-A49C-A2496C8D7EE5}" type="pres">
      <dgm:prSet presAssocID="{C64D051F-C576-4A7A-B929-9DA99A6B7400}" presName="node" presStyleLbl="node1" presStyleIdx="0" presStyleCnt="4" custScaleY="142859">
        <dgm:presLayoutVars>
          <dgm:bulletEnabled val="1"/>
        </dgm:presLayoutVars>
      </dgm:prSet>
      <dgm:spPr/>
    </dgm:pt>
    <dgm:pt modelId="{030FE3E0-D957-4475-B583-3504CC3FD2E6}" type="pres">
      <dgm:prSet presAssocID="{17AA2A5C-9C2E-4B0B-82F4-887071D93EB9}" presName="sibTrans" presStyleCnt="0"/>
      <dgm:spPr/>
    </dgm:pt>
    <dgm:pt modelId="{49FCE9AF-C2E9-4E6A-BCC2-8F180FF0CF6D}" type="pres">
      <dgm:prSet presAssocID="{B1E9DB4F-A895-454E-B9FA-93AA30423A71}" presName="node" presStyleLbl="node1" presStyleIdx="1" presStyleCnt="4" custScaleY="142859">
        <dgm:presLayoutVars>
          <dgm:bulletEnabled val="1"/>
        </dgm:presLayoutVars>
      </dgm:prSet>
      <dgm:spPr/>
    </dgm:pt>
    <dgm:pt modelId="{BF9051EF-7464-4B5A-9F03-45635F600A00}" type="pres">
      <dgm:prSet presAssocID="{CAFC1747-B080-4B43-98B4-D6146D28666C}" presName="sibTrans" presStyleCnt="0"/>
      <dgm:spPr/>
    </dgm:pt>
    <dgm:pt modelId="{3D3EB080-1888-4DB5-B0A4-441BB3F8BDC0}" type="pres">
      <dgm:prSet presAssocID="{11CDAFF8-AD51-41E2-B0F6-9873FE9CAD40}" presName="node" presStyleLbl="node1" presStyleIdx="2" presStyleCnt="4" custScaleY="142859">
        <dgm:presLayoutVars>
          <dgm:bulletEnabled val="1"/>
        </dgm:presLayoutVars>
      </dgm:prSet>
      <dgm:spPr/>
    </dgm:pt>
    <dgm:pt modelId="{D9708AFC-107B-4636-A803-5C0C46B314FD}" type="pres">
      <dgm:prSet presAssocID="{FFC700AA-8210-497B-BD14-B6BB5C33F3F0}" presName="sibTrans" presStyleCnt="0"/>
      <dgm:spPr/>
    </dgm:pt>
    <dgm:pt modelId="{6721B3D4-A0FE-4822-B57B-4571620CC1B2}" type="pres">
      <dgm:prSet presAssocID="{471892D9-E53D-4911-9501-E5325DFD4334}" presName="node" presStyleLbl="node1" presStyleIdx="3" presStyleCnt="4" custScaleY="142859">
        <dgm:presLayoutVars>
          <dgm:bulletEnabled val="1"/>
        </dgm:presLayoutVars>
      </dgm:prSet>
      <dgm:spPr/>
    </dgm:pt>
  </dgm:ptLst>
  <dgm:cxnLst>
    <dgm:cxn modelId="{9195C900-05B0-4713-BDE1-F0EDC1145814}" srcId="{C64D051F-C576-4A7A-B929-9DA99A6B7400}" destId="{0D52615B-51A9-4CC1-BF73-84D9161746B9}" srcOrd="1" destOrd="0" parTransId="{A4E2C327-D597-4F42-8854-24C779502422}" sibTransId="{7DD4F3EA-4775-4AEF-BC95-99DF90B1B065}"/>
    <dgm:cxn modelId="{2D7ABC01-CE92-4D82-8884-C91E23A2DE4F}" type="presOf" srcId="{11CDAFF8-AD51-41E2-B0F6-9873FE9CAD40}" destId="{3D3EB080-1888-4DB5-B0A4-441BB3F8BDC0}" srcOrd="0" destOrd="0" presId="urn:microsoft.com/office/officeart/2005/8/layout/default"/>
    <dgm:cxn modelId="{78F69703-E02E-4AA1-93E8-FECBCDF52F95}" type="presOf" srcId="{471892D9-E53D-4911-9501-E5325DFD4334}" destId="{6721B3D4-A0FE-4822-B57B-4571620CC1B2}" srcOrd="0" destOrd="0" presId="urn:microsoft.com/office/officeart/2005/8/layout/default"/>
    <dgm:cxn modelId="{9F4F9F06-9498-41F3-AA1B-59E634E7EAB3}" type="presOf" srcId="{C64D051F-C576-4A7A-B929-9DA99A6B7400}" destId="{5687C343-06BC-4057-A49C-A2496C8D7EE5}" srcOrd="0" destOrd="0" presId="urn:microsoft.com/office/officeart/2005/8/layout/default"/>
    <dgm:cxn modelId="{5BC8871E-56EB-4BE5-A2A3-4F570873B1F9}" srcId="{F972EBD1-6FAD-4A63-B1D1-B6E3D8CE8293}" destId="{471892D9-E53D-4911-9501-E5325DFD4334}" srcOrd="3" destOrd="0" parTransId="{9A9FE780-C92E-482F-BA3C-F0D72CFE2FE3}" sibTransId="{B352809B-5DA4-4B15-932C-E7AB7CD586B2}"/>
    <dgm:cxn modelId="{B35BA126-0C38-41CF-97D2-58CF15C4C32C}" srcId="{F972EBD1-6FAD-4A63-B1D1-B6E3D8CE8293}" destId="{11CDAFF8-AD51-41E2-B0F6-9873FE9CAD40}" srcOrd="2" destOrd="0" parTransId="{9AAA211D-8B58-47EE-B5D8-7238A8A31120}" sibTransId="{FFC700AA-8210-497B-BD14-B6BB5C33F3F0}"/>
    <dgm:cxn modelId="{05B1E83E-9B56-4D5B-887B-99ACDDF2A436}" type="presOf" srcId="{F972EBD1-6FAD-4A63-B1D1-B6E3D8CE8293}" destId="{AB00844B-CBE5-48BD-86AC-CA092FE65FED}" srcOrd="0" destOrd="0" presId="urn:microsoft.com/office/officeart/2005/8/layout/default"/>
    <dgm:cxn modelId="{E9C0836B-6292-4DE9-A4CE-BEC871BE5873}" srcId="{F972EBD1-6FAD-4A63-B1D1-B6E3D8CE8293}" destId="{B1E9DB4F-A895-454E-B9FA-93AA30423A71}" srcOrd="1" destOrd="0" parTransId="{34C9A03B-63EA-4525-A8FF-5D8B7997BCB9}" sibTransId="{CAFC1747-B080-4B43-98B4-D6146D28666C}"/>
    <dgm:cxn modelId="{3BBB5979-D9E7-466A-9F66-B9D509054526}" type="presOf" srcId="{B1E9DB4F-A895-454E-B9FA-93AA30423A71}" destId="{49FCE9AF-C2E9-4E6A-BCC2-8F180FF0CF6D}" srcOrd="0" destOrd="0" presId="urn:microsoft.com/office/officeart/2005/8/layout/default"/>
    <dgm:cxn modelId="{B18F50C8-B90D-4ED8-9F2E-E813AA760AE6}" type="presOf" srcId="{E1F3ECB5-0649-44B9-94B2-DFE1F55A3F45}" destId="{5687C343-06BC-4057-A49C-A2496C8D7EE5}" srcOrd="0" destOrd="1" presId="urn:microsoft.com/office/officeart/2005/8/layout/default"/>
    <dgm:cxn modelId="{A89529C9-5F88-481A-A533-E1DA24ED1DD0}" type="presOf" srcId="{0D52615B-51A9-4CC1-BF73-84D9161746B9}" destId="{5687C343-06BC-4057-A49C-A2496C8D7EE5}" srcOrd="0" destOrd="2" presId="urn:microsoft.com/office/officeart/2005/8/layout/default"/>
    <dgm:cxn modelId="{EC0F31C9-860A-4E86-B224-87299E9F770A}" srcId="{C64D051F-C576-4A7A-B929-9DA99A6B7400}" destId="{E1F3ECB5-0649-44B9-94B2-DFE1F55A3F45}" srcOrd="0" destOrd="0" parTransId="{9BAFA200-74BA-477C-B18D-47E8D417D874}" sibTransId="{D9D2E3C5-D2BE-4677-812C-9994CEF4585B}"/>
    <dgm:cxn modelId="{41FB58E8-39AD-4772-8CC6-81AA18AC4572}" srcId="{F972EBD1-6FAD-4A63-B1D1-B6E3D8CE8293}" destId="{C64D051F-C576-4A7A-B929-9DA99A6B7400}" srcOrd="0" destOrd="0" parTransId="{C3FFA9F8-BAE7-41EE-82D8-8235A2F95720}" sibTransId="{17AA2A5C-9C2E-4B0B-82F4-887071D93EB9}"/>
    <dgm:cxn modelId="{FFA94714-C08E-45FD-A526-11B7F1B26071}" type="presParOf" srcId="{AB00844B-CBE5-48BD-86AC-CA092FE65FED}" destId="{5687C343-06BC-4057-A49C-A2496C8D7EE5}" srcOrd="0" destOrd="0" presId="urn:microsoft.com/office/officeart/2005/8/layout/default"/>
    <dgm:cxn modelId="{C07964D0-0C2A-4E55-9F09-A900782D2047}" type="presParOf" srcId="{AB00844B-CBE5-48BD-86AC-CA092FE65FED}" destId="{030FE3E0-D957-4475-B583-3504CC3FD2E6}" srcOrd="1" destOrd="0" presId="urn:microsoft.com/office/officeart/2005/8/layout/default"/>
    <dgm:cxn modelId="{0340571B-9837-40D2-82B5-B343425A1A74}" type="presParOf" srcId="{AB00844B-CBE5-48BD-86AC-CA092FE65FED}" destId="{49FCE9AF-C2E9-4E6A-BCC2-8F180FF0CF6D}" srcOrd="2" destOrd="0" presId="urn:microsoft.com/office/officeart/2005/8/layout/default"/>
    <dgm:cxn modelId="{E721C6EE-A656-4C09-955C-4902FA07AE8D}" type="presParOf" srcId="{AB00844B-CBE5-48BD-86AC-CA092FE65FED}" destId="{BF9051EF-7464-4B5A-9F03-45635F600A00}" srcOrd="3" destOrd="0" presId="urn:microsoft.com/office/officeart/2005/8/layout/default"/>
    <dgm:cxn modelId="{156F525C-0641-4FF2-8161-CF8A5EF84468}" type="presParOf" srcId="{AB00844B-CBE5-48BD-86AC-CA092FE65FED}" destId="{3D3EB080-1888-4DB5-B0A4-441BB3F8BDC0}" srcOrd="4" destOrd="0" presId="urn:microsoft.com/office/officeart/2005/8/layout/default"/>
    <dgm:cxn modelId="{D92CF7CF-6125-4087-B5F1-68518DE40A1A}" type="presParOf" srcId="{AB00844B-CBE5-48BD-86AC-CA092FE65FED}" destId="{D9708AFC-107B-4636-A803-5C0C46B314FD}" srcOrd="5" destOrd="0" presId="urn:microsoft.com/office/officeart/2005/8/layout/default"/>
    <dgm:cxn modelId="{F1A8B0A9-566A-4125-A315-F2904B43B609}" type="presParOf" srcId="{AB00844B-CBE5-48BD-86AC-CA092FE65FED}" destId="{6721B3D4-A0FE-4822-B57B-4571620CC1B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493D8-BC73-45DA-9DCF-9B8184D903FC}">
      <dsp:nvSpPr>
        <dsp:cNvPr id="0" name=""/>
        <dsp:cNvSpPr/>
      </dsp:nvSpPr>
      <dsp:spPr>
        <a:xfrm>
          <a:off x="2617" y="122290"/>
          <a:ext cx="1858539" cy="1858539"/>
        </a:xfrm>
        <a:prstGeom prst="ellipse">
          <a:avLst/>
        </a:prstGeom>
        <a:solidFill>
          <a:srgbClr val="4DC58D">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282" tIns="20320" rIns="102282"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Prohibited Acts</a:t>
          </a:r>
        </a:p>
      </dsp:txBody>
      <dsp:txXfrm>
        <a:off x="274794" y="394467"/>
        <a:ext cx="1314185" cy="1314185"/>
      </dsp:txXfrm>
    </dsp:sp>
    <dsp:sp modelId="{A42F6837-BBC2-43B4-8622-631E4084DA3B}">
      <dsp:nvSpPr>
        <dsp:cNvPr id="0" name=""/>
        <dsp:cNvSpPr/>
      </dsp:nvSpPr>
      <dsp:spPr>
        <a:xfrm>
          <a:off x="1492066" y="95285"/>
          <a:ext cx="1858539" cy="1858539"/>
        </a:xfrm>
        <a:prstGeom prst="ellipse">
          <a:avLst/>
        </a:prstGeom>
        <a:solidFill>
          <a:srgbClr val="48BB4F">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282" tIns="20320" rIns="102282" bIns="20320" numCol="1" spcCol="1270" anchor="ctr" anchorCtr="0">
          <a:noAutofit/>
        </a:bodyPr>
        <a:lstStyle/>
        <a:p>
          <a:pPr marL="0" lvl="0" indent="0" algn="ctr" defTabSz="711200">
            <a:lnSpc>
              <a:spcPct val="90000"/>
            </a:lnSpc>
            <a:spcBef>
              <a:spcPct val="0"/>
            </a:spcBef>
            <a:spcAft>
              <a:spcPct val="35000"/>
            </a:spcAft>
            <a:buNone/>
          </a:pPr>
          <a:r>
            <a:rPr lang="en-US" sz="1600" b="1" kern="1200"/>
            <a:t>Disclosure Statements</a:t>
          </a:r>
        </a:p>
      </dsp:txBody>
      <dsp:txXfrm>
        <a:off x="1764243" y="367462"/>
        <a:ext cx="1314185" cy="1314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2DB1A-FE5B-4998-A26B-7870E3FEA445}">
      <dsp:nvSpPr>
        <dsp:cNvPr id="0" name=""/>
        <dsp:cNvSpPr/>
      </dsp:nvSpPr>
      <dsp:spPr>
        <a:xfrm>
          <a:off x="2614" y="187380"/>
          <a:ext cx="1856374" cy="1856374"/>
        </a:xfrm>
        <a:prstGeom prst="ellipse">
          <a:avLst/>
        </a:prstGeom>
        <a:solidFill>
          <a:srgbClr val="54CCCD">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162" tIns="21590" rIns="102162" bIns="21590" numCol="1" spcCol="1270" anchor="ctr" anchorCtr="0">
          <a:noAutofit/>
        </a:bodyPr>
        <a:lstStyle/>
        <a:p>
          <a:pPr marL="0" lvl="0" indent="0" algn="ctr" defTabSz="755650">
            <a:lnSpc>
              <a:spcPct val="90000"/>
            </a:lnSpc>
            <a:spcBef>
              <a:spcPct val="0"/>
            </a:spcBef>
            <a:spcAft>
              <a:spcPct val="35000"/>
            </a:spcAft>
            <a:buNone/>
          </a:pPr>
          <a:r>
            <a:rPr lang="en-US" sz="1700" b="1" kern="1200"/>
            <a:t>Code of Ethics</a:t>
          </a:r>
        </a:p>
      </dsp:txBody>
      <dsp:txXfrm>
        <a:off x="274474" y="459240"/>
        <a:ext cx="1312654" cy="1312654"/>
      </dsp:txXfrm>
    </dsp:sp>
    <dsp:sp modelId="{B1868301-F051-45CF-BC2C-1B371184875B}">
      <dsp:nvSpPr>
        <dsp:cNvPr id="0" name=""/>
        <dsp:cNvSpPr/>
      </dsp:nvSpPr>
      <dsp:spPr>
        <a:xfrm>
          <a:off x="1487714" y="187380"/>
          <a:ext cx="1856374" cy="1856374"/>
        </a:xfrm>
        <a:prstGeom prst="ellipse">
          <a:avLst/>
        </a:prstGeom>
        <a:solidFill>
          <a:srgbClr val="70AD47">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162" tIns="21590" rIns="102162" bIns="21590" numCol="1" spcCol="1270" anchor="ctr" anchorCtr="0">
          <a:noAutofit/>
        </a:bodyPr>
        <a:lstStyle/>
        <a:p>
          <a:pPr marL="0" lvl="0" indent="0" algn="ctr" defTabSz="755650">
            <a:lnSpc>
              <a:spcPct val="90000"/>
            </a:lnSpc>
            <a:spcBef>
              <a:spcPct val="0"/>
            </a:spcBef>
            <a:spcAft>
              <a:spcPct val="35000"/>
            </a:spcAft>
            <a:buNone/>
          </a:pPr>
          <a:r>
            <a:rPr lang="en-US" sz="1700" b="1" kern="1200"/>
            <a:t>Mandatory Training</a:t>
          </a:r>
        </a:p>
      </dsp:txBody>
      <dsp:txXfrm>
        <a:off x="1759574" y="459240"/>
        <a:ext cx="1312654" cy="1312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FB7FE-1B38-47BB-BD39-92FAF26BC611}">
      <dsp:nvSpPr>
        <dsp:cNvPr id="0" name=""/>
        <dsp:cNvSpPr/>
      </dsp:nvSpPr>
      <dsp:spPr>
        <a:xfrm>
          <a:off x="3093140" y="1763194"/>
          <a:ext cx="2348119" cy="2840785"/>
        </a:xfrm>
        <a:prstGeom prst="roundRect">
          <a:avLst/>
        </a:prstGeom>
        <a:solidFill>
          <a:srgbClr val="6AB6BE"/>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400300">
            <a:lnSpc>
              <a:spcPct val="90000"/>
            </a:lnSpc>
            <a:spcBef>
              <a:spcPct val="0"/>
            </a:spcBef>
            <a:spcAft>
              <a:spcPct val="35000"/>
            </a:spcAft>
            <a:buNone/>
          </a:pPr>
          <a:r>
            <a:rPr lang="en-US" sz="5400" b="1" i="1" kern="1200" dirty="0">
              <a:effectLst>
                <a:outerShdw blurRad="38100" dist="38100" dir="2700000" algn="tl">
                  <a:srgbClr val="000000">
                    <a:alpha val="43137"/>
                  </a:srgbClr>
                </a:outerShdw>
              </a:effectLst>
            </a:rPr>
            <a:t>9</a:t>
          </a:r>
          <a:r>
            <a:rPr lang="en-US" sz="5400" b="1" kern="1200" dirty="0"/>
            <a:t> </a:t>
          </a:r>
          <a:br>
            <a:rPr lang="en-US" sz="1600" b="1" kern="1200" dirty="0"/>
          </a:br>
          <a:r>
            <a:rPr lang="en-US" sz="1800" b="1" kern="1200" dirty="0"/>
            <a:t>members appointed by the governor for a </a:t>
          </a:r>
          <a:br>
            <a:rPr lang="en-US" sz="1800" b="1" kern="1200" dirty="0"/>
          </a:br>
          <a:r>
            <a:rPr lang="en-US" sz="1800" b="1" kern="1200" dirty="0"/>
            <a:t>3-year term </a:t>
          </a:r>
        </a:p>
        <a:p>
          <a:pPr marL="0" lvl="0" indent="0" algn="ctr" defTabSz="2400300">
            <a:lnSpc>
              <a:spcPct val="90000"/>
            </a:lnSpc>
            <a:spcBef>
              <a:spcPct val="0"/>
            </a:spcBef>
            <a:spcAft>
              <a:spcPct val="35000"/>
            </a:spcAft>
            <a:buNone/>
          </a:pPr>
          <a:r>
            <a:rPr lang="en-US" sz="1800" b="1" kern="1200" dirty="0"/>
            <a:t>(maximum 5 from any one political party)</a:t>
          </a:r>
        </a:p>
      </dsp:txBody>
      <dsp:txXfrm>
        <a:off x="3207766" y="1877820"/>
        <a:ext cx="2118867" cy="2611533"/>
      </dsp:txXfrm>
    </dsp:sp>
    <dsp:sp modelId="{F23B5EC3-7501-44A9-A39D-434D25AB68E5}">
      <dsp:nvSpPr>
        <dsp:cNvPr id="0" name=""/>
        <dsp:cNvSpPr/>
      </dsp:nvSpPr>
      <dsp:spPr>
        <a:xfrm rot="79275">
          <a:off x="5441221" y="3213993"/>
          <a:ext cx="288570" cy="0"/>
        </a:xfrm>
        <a:custGeom>
          <a:avLst/>
          <a:gdLst/>
          <a:ahLst/>
          <a:cxnLst/>
          <a:rect l="0" t="0" r="0" b="0"/>
          <a:pathLst>
            <a:path>
              <a:moveTo>
                <a:pt x="0" y="0"/>
              </a:moveTo>
              <a:lnTo>
                <a:pt x="28857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041889-75D6-44F1-8BC3-8696ED69FE5F}">
      <dsp:nvSpPr>
        <dsp:cNvPr id="0" name=""/>
        <dsp:cNvSpPr/>
      </dsp:nvSpPr>
      <dsp:spPr>
        <a:xfrm>
          <a:off x="5729753" y="2521343"/>
          <a:ext cx="2641597" cy="1452881"/>
        </a:xfrm>
        <a:prstGeom prst="roundRect">
          <a:avLst/>
        </a:prstGeom>
        <a:solidFill>
          <a:schemeClr val="accent5">
            <a:hueOff val="1085675"/>
            <a:satOff val="3732"/>
            <a:lumOff val="-17909"/>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400300">
            <a:lnSpc>
              <a:spcPct val="90000"/>
            </a:lnSpc>
            <a:spcBef>
              <a:spcPct val="0"/>
            </a:spcBef>
            <a:spcAft>
              <a:spcPct val="35000"/>
            </a:spcAft>
            <a:buNone/>
          </a:pPr>
          <a:r>
            <a:rPr lang="en-US" sz="5400" b="1" i="1" kern="1200">
              <a:effectLst>
                <a:outerShdw blurRad="38100" dist="38100" dir="2700000" algn="tl">
                  <a:srgbClr val="000000">
                    <a:alpha val="43137"/>
                  </a:srgbClr>
                </a:outerShdw>
              </a:effectLst>
            </a:rPr>
            <a:t>2</a:t>
          </a:r>
          <a:br>
            <a:rPr lang="en-US" sz="2400" b="1" kern="1200"/>
          </a:br>
          <a:r>
            <a:rPr lang="en-US" sz="2400" b="1" kern="1200"/>
            <a:t>School Administrators</a:t>
          </a:r>
          <a:endParaRPr lang="en-US" sz="2400" kern="1200"/>
        </a:p>
      </dsp:txBody>
      <dsp:txXfrm>
        <a:off x="5800677" y="2592267"/>
        <a:ext cx="2499749" cy="1311033"/>
      </dsp:txXfrm>
    </dsp:sp>
    <dsp:sp modelId="{0606DE70-35A4-4E78-9C42-87937E7BD8FB}">
      <dsp:nvSpPr>
        <dsp:cNvPr id="0" name=""/>
        <dsp:cNvSpPr/>
      </dsp:nvSpPr>
      <dsp:spPr>
        <a:xfrm rot="16317064">
          <a:off x="4207271" y="1651127"/>
          <a:ext cx="224265" cy="0"/>
        </a:xfrm>
        <a:custGeom>
          <a:avLst/>
          <a:gdLst/>
          <a:ahLst/>
          <a:cxnLst/>
          <a:rect l="0" t="0" r="0" b="0"/>
          <a:pathLst>
            <a:path>
              <a:moveTo>
                <a:pt x="0" y="0"/>
              </a:moveTo>
              <a:lnTo>
                <a:pt x="224265"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BADF32-AA2F-4315-89A2-5CBCB8B4F458}">
      <dsp:nvSpPr>
        <dsp:cNvPr id="0" name=""/>
        <dsp:cNvSpPr/>
      </dsp:nvSpPr>
      <dsp:spPr>
        <a:xfrm>
          <a:off x="3027170" y="86178"/>
          <a:ext cx="2641597" cy="1452881"/>
        </a:xfrm>
        <a:prstGeom prst="roundRect">
          <a:avLst/>
        </a:prstGeom>
        <a:solidFill>
          <a:schemeClr val="accent5">
            <a:hueOff val="2171351"/>
            <a:satOff val="7464"/>
            <a:lumOff val="-35817"/>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400300">
            <a:lnSpc>
              <a:spcPct val="90000"/>
            </a:lnSpc>
            <a:spcBef>
              <a:spcPct val="0"/>
            </a:spcBef>
            <a:spcAft>
              <a:spcPct val="35000"/>
            </a:spcAft>
            <a:buNone/>
          </a:pPr>
          <a:r>
            <a:rPr lang="en-US" sz="5400" b="1" i="1" kern="1200" dirty="0">
              <a:effectLst>
                <a:outerShdw blurRad="38100" dist="38100" dir="2700000" algn="tl">
                  <a:srgbClr val="000000">
                    <a:alpha val="43137"/>
                  </a:srgbClr>
                </a:outerShdw>
              </a:effectLst>
            </a:rPr>
            <a:t>5</a:t>
          </a:r>
          <a:r>
            <a:rPr lang="en-US" sz="5400" b="1" kern="1200" dirty="0"/>
            <a:t> </a:t>
          </a:r>
          <a:br>
            <a:rPr lang="en-US" sz="2400" b="1" kern="1200" dirty="0"/>
          </a:br>
          <a:r>
            <a:rPr lang="en-US" sz="2400" b="1" kern="1200" dirty="0"/>
            <a:t>Non-school Officials</a:t>
          </a:r>
          <a:endParaRPr lang="en-US" sz="2400" kern="1200" dirty="0"/>
        </a:p>
      </dsp:txBody>
      <dsp:txXfrm>
        <a:off x="3098094" y="157102"/>
        <a:ext cx="2499749" cy="1311033"/>
      </dsp:txXfrm>
    </dsp:sp>
    <dsp:sp modelId="{7B63BD0C-CFE9-4B96-B365-665F05EF6AD5}">
      <dsp:nvSpPr>
        <dsp:cNvPr id="0" name=""/>
        <dsp:cNvSpPr/>
      </dsp:nvSpPr>
      <dsp:spPr>
        <a:xfrm rot="10642566">
          <a:off x="2951140" y="3240644"/>
          <a:ext cx="142074" cy="0"/>
        </a:xfrm>
        <a:custGeom>
          <a:avLst/>
          <a:gdLst/>
          <a:ahLst/>
          <a:cxnLst/>
          <a:rect l="0" t="0" r="0" b="0"/>
          <a:pathLst>
            <a:path>
              <a:moveTo>
                <a:pt x="0" y="0"/>
              </a:moveTo>
              <a:lnTo>
                <a:pt x="142074"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C826FA-E5A2-4186-AE68-F02FDDA4CB96}">
      <dsp:nvSpPr>
        <dsp:cNvPr id="0" name=""/>
        <dsp:cNvSpPr/>
      </dsp:nvSpPr>
      <dsp:spPr>
        <a:xfrm>
          <a:off x="309617" y="2577984"/>
          <a:ext cx="2641597" cy="1452881"/>
        </a:xfrm>
        <a:prstGeom prst="roundRect">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400300">
            <a:lnSpc>
              <a:spcPct val="90000"/>
            </a:lnSpc>
            <a:spcBef>
              <a:spcPct val="0"/>
            </a:spcBef>
            <a:spcAft>
              <a:spcPct val="35000"/>
            </a:spcAft>
            <a:buNone/>
          </a:pPr>
          <a:r>
            <a:rPr lang="en-US" sz="5400" b="1" i="1" kern="1200">
              <a:effectLst>
                <a:outerShdw blurRad="38100" dist="38100" dir="2700000" algn="tl">
                  <a:srgbClr val="000000">
                    <a:alpha val="43137"/>
                  </a:srgbClr>
                </a:outerShdw>
              </a:effectLst>
            </a:rPr>
            <a:t>2</a:t>
          </a:r>
          <a:br>
            <a:rPr lang="en-US" sz="2400" b="1" kern="1200"/>
          </a:br>
          <a:r>
            <a:rPr lang="en-US" sz="2400" b="1" kern="1200"/>
            <a:t>School Board Members</a:t>
          </a:r>
          <a:endParaRPr lang="en-US" sz="2400" kern="1200"/>
        </a:p>
      </dsp:txBody>
      <dsp:txXfrm>
        <a:off x="380541" y="2648908"/>
        <a:ext cx="2499749" cy="13110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EF088-F71C-48A1-91E3-953D2566EDA5}">
      <dsp:nvSpPr>
        <dsp:cNvPr id="0" name=""/>
        <dsp:cNvSpPr/>
      </dsp:nvSpPr>
      <dsp:spPr>
        <a:xfrm>
          <a:off x="4421896" y="1510812"/>
          <a:ext cx="91440" cy="691642"/>
        </a:xfrm>
        <a:custGeom>
          <a:avLst/>
          <a:gdLst/>
          <a:ahLst/>
          <a:cxnLst/>
          <a:rect l="0" t="0" r="0" b="0"/>
          <a:pathLst>
            <a:path>
              <a:moveTo>
                <a:pt x="45720" y="0"/>
              </a:moveTo>
              <a:lnTo>
                <a:pt x="45720" y="746789"/>
              </a:lnTo>
            </a:path>
          </a:pathLst>
        </a:custGeom>
        <a:noFill/>
        <a:ln w="6350" cap="flat" cmpd="sng" algn="ctr">
          <a:solidFill>
            <a:srgbClr val="A5A5A5">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5301DC06-BDF8-42BD-ACD7-6797369D5158}">
      <dsp:nvSpPr>
        <dsp:cNvPr id="0" name=""/>
        <dsp:cNvSpPr/>
      </dsp:nvSpPr>
      <dsp:spPr>
        <a:xfrm>
          <a:off x="1365303" y="1510812"/>
          <a:ext cx="91440" cy="691642"/>
        </a:xfrm>
        <a:custGeom>
          <a:avLst/>
          <a:gdLst/>
          <a:ahLst/>
          <a:cxnLst/>
          <a:rect l="0" t="0" r="0" b="0"/>
          <a:pathLst>
            <a:path>
              <a:moveTo>
                <a:pt x="45720" y="0"/>
              </a:moveTo>
              <a:lnTo>
                <a:pt x="45720" y="746789"/>
              </a:lnTo>
            </a:path>
          </a:pathLst>
        </a:custGeom>
        <a:noFill/>
        <a:ln w="6350" cap="flat" cmpd="sng" algn="ctr">
          <a:solidFill>
            <a:srgbClr val="A5A5A5">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7AA42F44-4C4D-4752-AC40-744255E19341}">
      <dsp:nvSpPr>
        <dsp:cNvPr id="0" name=""/>
        <dsp:cNvSpPr/>
      </dsp:nvSpPr>
      <dsp:spPr>
        <a:xfrm>
          <a:off x="142345" y="693"/>
          <a:ext cx="2537356" cy="1510118"/>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0B05F7D-0CE4-4CDD-95ED-520F75015263}">
      <dsp:nvSpPr>
        <dsp:cNvPr id="0" name=""/>
        <dsp:cNvSpPr/>
      </dsp:nvSpPr>
      <dsp:spPr>
        <a:xfrm>
          <a:off x="406583" y="251719"/>
          <a:ext cx="2537356" cy="1510118"/>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a:solidFill>
                <a:sysClr val="windowText" lastClr="000000">
                  <a:hueOff val="0"/>
                  <a:satOff val="0"/>
                  <a:lumOff val="0"/>
                  <a:alphaOff val="0"/>
                </a:sysClr>
              </a:solidFill>
              <a:latin typeface="+mj-lt"/>
              <a:ea typeface="+mn-ea"/>
              <a:cs typeface="+mn-cs"/>
            </a:rPr>
            <a:t>Advisory Opinions</a:t>
          </a:r>
        </a:p>
        <a:p>
          <a:pPr marL="0" lvl="0" indent="0" algn="ctr" defTabSz="889000">
            <a:lnSpc>
              <a:spcPct val="90000"/>
            </a:lnSpc>
            <a:spcBef>
              <a:spcPct val="0"/>
            </a:spcBef>
            <a:spcAft>
              <a:spcPct val="35000"/>
            </a:spcAft>
            <a:buNone/>
          </a:pPr>
          <a:r>
            <a:rPr lang="en-US" sz="2000" b="1" kern="1200">
              <a:solidFill>
                <a:sysClr val="windowText" lastClr="000000">
                  <a:hueOff val="0"/>
                  <a:satOff val="0"/>
                  <a:lumOff val="0"/>
                  <a:alphaOff val="0"/>
                </a:sysClr>
              </a:solidFill>
              <a:latin typeface="+mj-lt"/>
              <a:ea typeface="+mn-ea"/>
              <a:cs typeface="+mn-cs"/>
            </a:rPr>
            <a:t>N.J.S.A. 18A:12-31</a:t>
          </a:r>
        </a:p>
      </dsp:txBody>
      <dsp:txXfrm>
        <a:off x="450813" y="295949"/>
        <a:ext cx="2448896" cy="1421658"/>
      </dsp:txXfrm>
    </dsp:sp>
    <dsp:sp modelId="{FD75AE55-3BDF-482A-AC39-FBA4A9FAC33A}">
      <dsp:nvSpPr>
        <dsp:cNvPr id="0" name=""/>
        <dsp:cNvSpPr/>
      </dsp:nvSpPr>
      <dsp:spPr>
        <a:xfrm>
          <a:off x="71976" y="2202454"/>
          <a:ext cx="2678094" cy="1939808"/>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B8E3E9D-8BF5-4629-8374-D9A5CA3751B5}">
      <dsp:nvSpPr>
        <dsp:cNvPr id="0" name=""/>
        <dsp:cNvSpPr/>
      </dsp:nvSpPr>
      <dsp:spPr>
        <a:xfrm>
          <a:off x="336214" y="2453480"/>
          <a:ext cx="2678094" cy="1939808"/>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ysClr val="windowText" lastClr="000000">
                  <a:hueOff val="0"/>
                  <a:satOff val="0"/>
                  <a:lumOff val="0"/>
                  <a:alphaOff val="0"/>
                </a:sysClr>
              </a:solidFill>
              <a:latin typeface="+mj-lt"/>
              <a:ea typeface="+mn-ea"/>
              <a:cs typeface="+mn-cs"/>
            </a:rPr>
            <a:t>Only a </a:t>
          </a:r>
          <a:r>
            <a:rPr lang="en-US" altLang="en-US" sz="1600" b="1" u="sng" kern="1200" dirty="0">
              <a:solidFill>
                <a:sysClr val="windowText" lastClr="000000">
                  <a:hueOff val="0"/>
                  <a:satOff val="0"/>
                  <a:lumOff val="0"/>
                  <a:alphaOff val="0"/>
                </a:sysClr>
              </a:solidFill>
              <a:latin typeface="+mj-lt"/>
              <a:ea typeface="+mn-ea"/>
              <a:cs typeface="+mn-cs"/>
            </a:rPr>
            <a:t>school official</a:t>
          </a:r>
          <a:r>
            <a:rPr lang="en-US" altLang="en-US" sz="1600" u="none" kern="1200" dirty="0">
              <a:solidFill>
                <a:sysClr val="windowText" lastClr="000000">
                  <a:hueOff val="0"/>
                  <a:satOff val="0"/>
                  <a:lumOff val="0"/>
                  <a:alphaOff val="0"/>
                </a:sysClr>
              </a:solidFill>
              <a:latin typeface="+mj-lt"/>
              <a:ea typeface="+mn-ea"/>
              <a:cs typeface="+mn-cs"/>
            </a:rPr>
            <a:t> </a:t>
          </a:r>
          <a:r>
            <a:rPr lang="en-US" altLang="en-US" sz="1600" kern="1200" dirty="0">
              <a:solidFill>
                <a:sysClr val="windowText" lastClr="000000">
                  <a:hueOff val="0"/>
                  <a:satOff val="0"/>
                  <a:lumOff val="0"/>
                  <a:alphaOff val="0"/>
                </a:sysClr>
              </a:solidFill>
              <a:latin typeface="+mj-lt"/>
              <a:ea typeface="+mn-ea"/>
              <a:cs typeface="+mn-cs"/>
            </a:rPr>
            <a:t>may request an </a:t>
          </a:r>
          <a:r>
            <a:rPr lang="en-US" altLang="en-US" sz="1600" b="1" kern="1200" dirty="0">
              <a:solidFill>
                <a:sysClr val="windowText" lastClr="000000">
                  <a:hueOff val="0"/>
                  <a:satOff val="0"/>
                  <a:lumOff val="0"/>
                  <a:alphaOff val="0"/>
                </a:sysClr>
              </a:solidFill>
              <a:latin typeface="+mj-lt"/>
              <a:ea typeface="+mn-ea"/>
              <a:cs typeface="+mn-cs"/>
            </a:rPr>
            <a:t>advisory opinion </a:t>
          </a:r>
          <a:r>
            <a:rPr lang="en-US" altLang="en-US" sz="1600" kern="1200" dirty="0">
              <a:solidFill>
                <a:sysClr val="windowText" lastClr="000000">
                  <a:hueOff val="0"/>
                  <a:satOff val="0"/>
                  <a:lumOff val="0"/>
                  <a:alphaOff val="0"/>
                </a:sysClr>
              </a:solidFill>
              <a:latin typeface="+mj-lt"/>
              <a:ea typeface="+mn-ea"/>
              <a:cs typeface="+mn-cs"/>
            </a:rPr>
            <a:t>to determine if </a:t>
          </a:r>
          <a:r>
            <a:rPr lang="en-US" altLang="en-US" sz="1600" b="1" kern="1200" dirty="0">
              <a:solidFill>
                <a:sysClr val="windowText" lastClr="000000">
                  <a:hueOff val="0"/>
                  <a:satOff val="0"/>
                  <a:lumOff val="0"/>
                  <a:alphaOff val="0"/>
                </a:sysClr>
              </a:solidFill>
              <a:latin typeface="+mj-lt"/>
              <a:ea typeface="+mn-ea"/>
              <a:cs typeface="+mn-cs"/>
            </a:rPr>
            <a:t>their or another’s proposed activity or conduct would constitute a violation of the Act</a:t>
          </a:r>
          <a:r>
            <a:rPr lang="en-US" altLang="en-US" sz="1600" kern="1200" dirty="0">
              <a:solidFill>
                <a:sysClr val="windowText" lastClr="000000">
                  <a:hueOff val="0"/>
                  <a:satOff val="0"/>
                  <a:lumOff val="0"/>
                  <a:alphaOff val="0"/>
                </a:sysClr>
              </a:solidFill>
              <a:latin typeface="+mj-lt"/>
              <a:ea typeface="+mn-ea"/>
              <a:cs typeface="+mn-cs"/>
            </a:rPr>
            <a:t>.</a:t>
          </a:r>
          <a:endParaRPr lang="en-US" sz="1600" kern="1200" dirty="0">
            <a:solidFill>
              <a:sysClr val="windowText" lastClr="000000">
                <a:hueOff val="0"/>
                <a:satOff val="0"/>
                <a:lumOff val="0"/>
                <a:alphaOff val="0"/>
              </a:sysClr>
            </a:solidFill>
            <a:latin typeface="+mj-lt"/>
            <a:ea typeface="+mn-ea"/>
            <a:cs typeface="+mn-cs"/>
          </a:endParaRPr>
        </a:p>
      </dsp:txBody>
      <dsp:txXfrm>
        <a:off x="393029" y="2510295"/>
        <a:ext cx="2564464" cy="1826178"/>
      </dsp:txXfrm>
    </dsp:sp>
    <dsp:sp modelId="{B98F937F-A005-479E-A819-6E9013759C6A}">
      <dsp:nvSpPr>
        <dsp:cNvPr id="0" name=""/>
        <dsp:cNvSpPr/>
      </dsp:nvSpPr>
      <dsp:spPr>
        <a:xfrm>
          <a:off x="3278546" y="693"/>
          <a:ext cx="2378139" cy="1510118"/>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2C5E6D5-C321-4B68-9F4E-7BC720077988}">
      <dsp:nvSpPr>
        <dsp:cNvPr id="0" name=""/>
        <dsp:cNvSpPr/>
      </dsp:nvSpPr>
      <dsp:spPr>
        <a:xfrm>
          <a:off x="3542784" y="251719"/>
          <a:ext cx="2378139" cy="1510118"/>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a:solidFill>
                <a:sysClr val="windowText" lastClr="000000">
                  <a:hueOff val="0"/>
                  <a:satOff val="0"/>
                  <a:lumOff val="0"/>
                  <a:alphaOff val="0"/>
                </a:sysClr>
              </a:solidFill>
              <a:latin typeface="+mj-lt"/>
              <a:ea typeface="+mn-ea"/>
              <a:cs typeface="+mn-cs"/>
            </a:rPr>
            <a:t>Ethics Complaints</a:t>
          </a:r>
          <a:endParaRPr lang="en-US" sz="2000" b="1" kern="1200">
            <a:solidFill>
              <a:sysClr val="windowText" lastClr="000000">
                <a:hueOff val="0"/>
                <a:satOff val="0"/>
                <a:lumOff val="0"/>
                <a:alphaOff val="0"/>
              </a:sysClr>
            </a:solidFill>
            <a:latin typeface="+mj-lt"/>
            <a:ea typeface="+mn-ea"/>
            <a:cs typeface="+mn-cs"/>
          </a:endParaRPr>
        </a:p>
      </dsp:txBody>
      <dsp:txXfrm>
        <a:off x="3587014" y="295949"/>
        <a:ext cx="2289679" cy="1421658"/>
      </dsp:txXfrm>
    </dsp:sp>
    <dsp:sp modelId="{394A4104-0373-468D-A9C9-32B4D4DBE9C1}">
      <dsp:nvSpPr>
        <dsp:cNvPr id="0" name=""/>
        <dsp:cNvSpPr/>
      </dsp:nvSpPr>
      <dsp:spPr>
        <a:xfrm>
          <a:off x="3278546" y="2202454"/>
          <a:ext cx="2378139" cy="1510118"/>
        </a:xfrm>
        <a:prstGeom prst="roundRect">
          <a:avLst>
            <a:gd name="adj" fmla="val 10000"/>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EF89F78-8730-4031-8A34-6E9CBE07D465}">
      <dsp:nvSpPr>
        <dsp:cNvPr id="0" name=""/>
        <dsp:cNvSpPr/>
      </dsp:nvSpPr>
      <dsp:spPr>
        <a:xfrm>
          <a:off x="3542784" y="2453480"/>
          <a:ext cx="2378139" cy="1510118"/>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ysClr val="windowText" lastClr="000000">
                  <a:hueOff val="0"/>
                  <a:satOff val="0"/>
                  <a:lumOff val="0"/>
                  <a:alphaOff val="0"/>
                </a:sysClr>
              </a:solidFill>
              <a:latin typeface="+mj-lt"/>
              <a:ea typeface="+mn-ea"/>
              <a:cs typeface="+mn-cs"/>
            </a:rPr>
            <a:t>Acts upon complaints filed by </a:t>
          </a:r>
          <a:r>
            <a:rPr lang="en-US" altLang="en-US" sz="1600" b="1" u="sng" kern="1200" dirty="0">
              <a:solidFill>
                <a:sysClr val="windowText" lastClr="000000">
                  <a:hueOff val="0"/>
                  <a:satOff val="0"/>
                  <a:lumOff val="0"/>
                  <a:alphaOff val="0"/>
                </a:sysClr>
              </a:solidFill>
              <a:latin typeface="+mj-lt"/>
              <a:ea typeface="+mn-ea"/>
              <a:cs typeface="+mn-cs"/>
            </a:rPr>
            <a:t>anyone</a:t>
          </a:r>
          <a:r>
            <a:rPr lang="en-US" altLang="en-US" sz="1600" kern="1200" dirty="0">
              <a:solidFill>
                <a:sysClr val="windowText" lastClr="000000">
                  <a:hueOff val="0"/>
                  <a:satOff val="0"/>
                  <a:lumOff val="0"/>
                  <a:alphaOff val="0"/>
                </a:sysClr>
              </a:solidFill>
              <a:latin typeface="+mj-lt"/>
              <a:ea typeface="+mn-ea"/>
              <a:cs typeface="+mn-cs"/>
            </a:rPr>
            <a:t> alleging </a:t>
          </a:r>
          <a:r>
            <a:rPr lang="en-US" altLang="en-US" sz="1600" b="1" kern="1200" dirty="0">
              <a:solidFill>
                <a:sysClr val="windowText" lastClr="000000">
                  <a:hueOff val="0"/>
                  <a:satOff val="0"/>
                  <a:lumOff val="0"/>
                  <a:alphaOff val="0"/>
                </a:sysClr>
              </a:solidFill>
              <a:latin typeface="+mj-lt"/>
              <a:ea typeface="+mn-ea"/>
              <a:cs typeface="+mn-cs"/>
            </a:rPr>
            <a:t>a violation of the School Ethics Act </a:t>
          </a:r>
          <a:r>
            <a:rPr lang="en-US" altLang="en-US" sz="1600" kern="1200" dirty="0">
              <a:solidFill>
                <a:sysClr val="windowText" lastClr="000000">
                  <a:hueOff val="0"/>
                  <a:satOff val="0"/>
                  <a:lumOff val="0"/>
                  <a:alphaOff val="0"/>
                </a:sysClr>
              </a:solidFill>
              <a:latin typeface="+mj-lt"/>
              <a:ea typeface="+mn-ea"/>
              <a:cs typeface="+mn-cs"/>
            </a:rPr>
            <a:t>took place. </a:t>
          </a:r>
          <a:endParaRPr lang="en-US" sz="1600" kern="1200" dirty="0">
            <a:solidFill>
              <a:sysClr val="windowText" lastClr="000000">
                <a:hueOff val="0"/>
                <a:satOff val="0"/>
                <a:lumOff val="0"/>
                <a:alphaOff val="0"/>
              </a:sysClr>
            </a:solidFill>
            <a:latin typeface="+mj-lt"/>
            <a:ea typeface="+mn-ea"/>
            <a:cs typeface="+mn-cs"/>
          </a:endParaRPr>
        </a:p>
      </dsp:txBody>
      <dsp:txXfrm>
        <a:off x="3587014" y="2497710"/>
        <a:ext cx="2289679" cy="1421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62DB8-B15A-4BB0-8693-2590CF7BF626}">
      <dsp:nvSpPr>
        <dsp:cNvPr id="0" name=""/>
        <dsp:cNvSpPr/>
      </dsp:nvSpPr>
      <dsp:spPr>
        <a:xfrm>
          <a:off x="1577340" y="0"/>
          <a:ext cx="6309360" cy="1221656"/>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311019" rIns="122419" bIns="311019" numCol="1" spcCol="1270" anchor="t" anchorCtr="0">
          <a:noAutofit/>
        </a:bodyPr>
        <a:lstStyle/>
        <a:p>
          <a:pPr marL="0" lvl="0" indent="0" algn="l" defTabSz="1066800">
            <a:lnSpc>
              <a:spcPct val="100000"/>
            </a:lnSpc>
            <a:spcBef>
              <a:spcPct val="0"/>
            </a:spcBef>
            <a:spcAft>
              <a:spcPts val="0"/>
            </a:spcAft>
            <a:buNone/>
          </a:pPr>
          <a:endParaRPr lang="en-US" sz="2400" kern="1200">
            <a:solidFill>
              <a:sysClr val="windowText" lastClr="000000">
                <a:hueOff val="0"/>
                <a:satOff val="0"/>
                <a:lumOff val="0"/>
                <a:alphaOff val="0"/>
              </a:sysClr>
            </a:solidFill>
            <a:latin typeface="Calibri" panose="020F0502020204030204"/>
            <a:ea typeface="+mn-ea"/>
            <a:cs typeface="+mn-cs"/>
          </a:endParaRPr>
        </a:p>
        <a:p>
          <a:pPr marL="171450" lvl="1" indent="-171450" algn="l" defTabSz="755650">
            <a:lnSpc>
              <a:spcPct val="100000"/>
            </a:lnSpc>
            <a:spcBef>
              <a:spcPct val="0"/>
            </a:spcBef>
            <a:spcAft>
              <a:spcPts val="0"/>
            </a:spcAft>
            <a:buNone/>
          </a:pPr>
          <a:endParaRPr lang="en-US" sz="1700" kern="1200">
            <a:solidFill>
              <a:sysClr val="windowText" lastClr="000000">
                <a:hueOff val="0"/>
                <a:satOff val="0"/>
                <a:lumOff val="0"/>
                <a:alphaOff val="0"/>
              </a:sysClr>
            </a:solidFill>
            <a:latin typeface="Calibri" panose="020F0502020204030204"/>
            <a:ea typeface="+mn-ea"/>
            <a:cs typeface="+mn-cs"/>
          </a:endParaRPr>
        </a:p>
        <a:p>
          <a:pPr marL="171450" lvl="1" indent="-171450" algn="l" defTabSz="755650">
            <a:lnSpc>
              <a:spcPct val="100000"/>
            </a:lnSpc>
            <a:spcBef>
              <a:spcPct val="0"/>
            </a:spcBef>
            <a:spcAft>
              <a:spcPts val="0"/>
            </a:spcAft>
            <a:buNone/>
          </a:pPr>
          <a:endParaRPr lang="en-US" sz="1700" kern="1200">
            <a:solidFill>
              <a:sysClr val="windowText" lastClr="000000">
                <a:hueOff val="0"/>
                <a:satOff val="0"/>
                <a:lumOff val="0"/>
                <a:alphaOff val="0"/>
              </a:sysClr>
            </a:solidFill>
            <a:latin typeface="Calibri" panose="020F0502020204030204"/>
            <a:ea typeface="+mn-ea"/>
            <a:cs typeface="+mn-cs"/>
          </a:endParaRPr>
        </a:p>
        <a:p>
          <a:pPr marL="171450" lvl="1" indent="-171450" algn="l" defTabSz="755650">
            <a:lnSpc>
              <a:spcPct val="100000"/>
            </a:lnSpc>
            <a:spcBef>
              <a:spcPct val="0"/>
            </a:spcBef>
            <a:spcAft>
              <a:spcPts val="0"/>
            </a:spcAft>
            <a:buChar char="•"/>
          </a:pPr>
          <a:endParaRPr lang="en-US" sz="2000" kern="1200">
            <a:solidFill>
              <a:sysClr val="windowText" lastClr="000000">
                <a:hueOff val="0"/>
                <a:satOff val="0"/>
                <a:lumOff val="0"/>
                <a:alphaOff val="0"/>
              </a:sysClr>
            </a:solidFill>
            <a:latin typeface="Calibri" panose="020F0502020204030204"/>
            <a:ea typeface="+mn-ea"/>
            <a:cs typeface="+mn-cs"/>
          </a:endParaRPr>
        </a:p>
      </dsp:txBody>
      <dsp:txXfrm>
        <a:off x="1577340" y="0"/>
        <a:ext cx="6309360" cy="1221656"/>
      </dsp:txXfrm>
    </dsp:sp>
    <dsp:sp modelId="{8F8C1F6B-FCD9-42DD-8255-DE183954F1B8}">
      <dsp:nvSpPr>
        <dsp:cNvPr id="0" name=""/>
        <dsp:cNvSpPr/>
      </dsp:nvSpPr>
      <dsp:spPr>
        <a:xfrm>
          <a:off x="0" y="380"/>
          <a:ext cx="1577340" cy="1224484"/>
        </a:xfrm>
        <a:prstGeom prst="rect">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20952" rIns="83468" bIns="120952"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ysClr val="window" lastClr="FFFFFF"/>
              </a:solidFill>
              <a:latin typeface="Calibri" panose="020F0502020204030204"/>
              <a:ea typeface="+mn-ea"/>
              <a:cs typeface="+mn-cs"/>
            </a:rPr>
            <a:t>By 1</a:t>
          </a:r>
          <a:r>
            <a:rPr lang="en-US" sz="2700" kern="1200" baseline="30000" dirty="0">
              <a:solidFill>
                <a:sysClr val="window" lastClr="FFFFFF"/>
              </a:solidFill>
              <a:latin typeface="Calibri" panose="020F0502020204030204"/>
              <a:ea typeface="+mn-ea"/>
              <a:cs typeface="+mn-cs"/>
            </a:rPr>
            <a:t>st</a:t>
          </a:r>
          <a:r>
            <a:rPr lang="en-US" sz="2700" kern="1200" dirty="0">
              <a:solidFill>
                <a:sysClr val="window" lastClr="FFFFFF"/>
              </a:solidFill>
              <a:latin typeface="Calibri" panose="020F0502020204030204"/>
              <a:ea typeface="+mn-ea"/>
              <a:cs typeface="+mn-cs"/>
            </a:rPr>
            <a:t> 90 days</a:t>
          </a:r>
          <a:endParaRPr lang="en-US" sz="2800" kern="1200" dirty="0">
            <a:solidFill>
              <a:sysClr val="window" lastClr="FFFFFF"/>
            </a:solidFill>
            <a:latin typeface="Calibri" panose="020F0502020204030204"/>
            <a:ea typeface="+mn-ea"/>
            <a:cs typeface="+mn-cs"/>
          </a:endParaRPr>
        </a:p>
      </dsp:txBody>
      <dsp:txXfrm>
        <a:off x="0" y="380"/>
        <a:ext cx="1577340" cy="1224484"/>
      </dsp:txXfrm>
    </dsp:sp>
    <dsp:sp modelId="{B965B02D-5F22-43FF-91E1-A182E5179FB1}">
      <dsp:nvSpPr>
        <dsp:cNvPr id="0" name=""/>
        <dsp:cNvSpPr/>
      </dsp:nvSpPr>
      <dsp:spPr>
        <a:xfrm>
          <a:off x="1139186" y="5021025"/>
          <a:ext cx="6309360" cy="138942"/>
        </a:xfrm>
        <a:prstGeom prst="rect">
          <a:avLst/>
        </a:prstGeom>
        <a:solidFill>
          <a:schemeClr val="accent5">
            <a:tint val="40000"/>
            <a:alpha val="90000"/>
            <a:hueOff val="1081694"/>
            <a:satOff val="-7672"/>
            <a:lumOff val="-4365"/>
            <a:alphaOff val="0"/>
          </a:schemeClr>
        </a:solidFill>
        <a:ln w="25400" cap="flat" cmpd="sng" algn="ctr">
          <a:solidFill>
            <a:schemeClr val="accent5">
              <a:tint val="40000"/>
              <a:alpha val="90000"/>
              <a:hueOff val="1081694"/>
              <a:satOff val="-7672"/>
              <a:lumOff val="-4365"/>
              <a:alphaOff val="0"/>
            </a:schemeClr>
          </a:solidFill>
          <a:prstDash val="solid"/>
        </a:ln>
        <a:effectLst/>
      </dsp:spPr>
      <dsp:style>
        <a:lnRef idx="2">
          <a:scrgbClr r="0" g="0" b="0"/>
        </a:lnRef>
        <a:fillRef idx="1">
          <a:scrgbClr r="0" g="0" b="0"/>
        </a:fillRef>
        <a:effectRef idx="0">
          <a:scrgbClr r="0" g="0" b="0"/>
        </a:effectRef>
        <a:fontRef idx="minor"/>
      </dsp:style>
    </dsp:sp>
    <dsp:sp modelId="{B9F0E193-2AB5-4E6A-BE3D-F2EBECE47E59}">
      <dsp:nvSpPr>
        <dsp:cNvPr id="0" name=""/>
        <dsp:cNvSpPr/>
      </dsp:nvSpPr>
      <dsp:spPr>
        <a:xfrm>
          <a:off x="0" y="1298334"/>
          <a:ext cx="1577340" cy="1224484"/>
        </a:xfrm>
        <a:prstGeom prst="rect">
          <a:avLst/>
        </a:prstGeom>
        <a:solidFill>
          <a:srgbClr val="5B9BD5">
            <a:hueOff val="-2252848"/>
            <a:satOff val="-5806"/>
            <a:lumOff val="-3922"/>
            <a:alphaOff val="0"/>
          </a:srgbClr>
        </a:solidFill>
        <a:ln w="12700" cap="flat" cmpd="sng" algn="ctr">
          <a:solidFill>
            <a:srgbClr val="5B9BD5">
              <a:hueOff val="-2252848"/>
              <a:satOff val="-5806"/>
              <a:lumOff val="-3922"/>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20952" rIns="83468" bIns="120952"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Calibri" panose="020F0502020204030204"/>
              <a:ea typeface="+mn-ea"/>
              <a:cs typeface="+mn-cs"/>
            </a:rPr>
            <a:t>By end of Year 2</a:t>
          </a:r>
        </a:p>
      </dsp:txBody>
      <dsp:txXfrm>
        <a:off x="0" y="1298334"/>
        <a:ext cx="1577340" cy="1224484"/>
      </dsp:txXfrm>
    </dsp:sp>
    <dsp:sp modelId="{665A6852-E5EA-4AB6-A1A5-A36E6D1517AA}">
      <dsp:nvSpPr>
        <dsp:cNvPr id="0" name=""/>
        <dsp:cNvSpPr/>
      </dsp:nvSpPr>
      <dsp:spPr>
        <a:xfrm>
          <a:off x="1577340" y="2598663"/>
          <a:ext cx="6309360" cy="1221472"/>
        </a:xfrm>
        <a:prstGeom prst="rect">
          <a:avLst/>
        </a:prstGeom>
        <a:solidFill>
          <a:srgbClr val="D0E7D8">
            <a:alpha val="89804"/>
          </a:srgbClr>
        </a:solidFill>
        <a:ln w="28575" cap="flat" cmpd="sng" algn="ctr">
          <a:noFill/>
          <a:prstDash val="solid"/>
        </a:ln>
        <a:effectLst/>
      </dsp:spPr>
      <dsp:style>
        <a:lnRef idx="2">
          <a:scrgbClr r="0" g="0" b="0"/>
        </a:lnRef>
        <a:fillRef idx="1">
          <a:scrgbClr r="0" g="0" b="0"/>
        </a:fillRef>
        <a:effectRef idx="0">
          <a:scrgbClr r="0" g="0" b="0"/>
        </a:effectRef>
        <a:fontRef idx="minor"/>
      </dsp:style>
    </dsp:sp>
    <dsp:sp modelId="{93662B29-0B15-4D94-AA0C-F023876833F6}">
      <dsp:nvSpPr>
        <dsp:cNvPr id="0" name=""/>
        <dsp:cNvSpPr/>
      </dsp:nvSpPr>
      <dsp:spPr>
        <a:xfrm>
          <a:off x="0" y="2596288"/>
          <a:ext cx="1577340" cy="1224484"/>
        </a:xfrm>
        <a:prstGeom prst="rect">
          <a:avLst/>
        </a:prstGeom>
        <a:solidFill>
          <a:srgbClr val="5B9BD5">
            <a:hueOff val="-4505695"/>
            <a:satOff val="-11613"/>
            <a:lumOff val="-7843"/>
            <a:alphaOff val="0"/>
          </a:srgb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20952" rIns="83468" bIns="120952"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Calibri" panose="020F0502020204030204"/>
              <a:ea typeface="+mn-ea"/>
              <a:cs typeface="+mn-cs"/>
            </a:rPr>
            <a:t>By end of Year 3</a:t>
          </a:r>
        </a:p>
      </dsp:txBody>
      <dsp:txXfrm>
        <a:off x="0" y="2596288"/>
        <a:ext cx="1577340" cy="1224484"/>
      </dsp:txXfrm>
    </dsp:sp>
    <dsp:sp modelId="{E80FBFEE-9B79-41C8-A9A0-B0EB0937894B}">
      <dsp:nvSpPr>
        <dsp:cNvPr id="0" name=""/>
        <dsp:cNvSpPr/>
      </dsp:nvSpPr>
      <dsp:spPr>
        <a:xfrm>
          <a:off x="1617820" y="3894622"/>
          <a:ext cx="6268879" cy="1265345"/>
        </a:xfrm>
        <a:prstGeom prst="rect">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097" tIns="311019" rIns="91097" bIns="311019" numCol="1" spcCol="1270" anchor="ctr" anchorCtr="0">
          <a:noAutofit/>
        </a:bodyPr>
        <a:lstStyle/>
        <a:p>
          <a:pPr marL="0" lvl="0" indent="0" algn="l" defTabSz="1066800">
            <a:lnSpc>
              <a:spcPct val="90000"/>
            </a:lnSpc>
            <a:spcBef>
              <a:spcPct val="0"/>
            </a:spcBef>
            <a:spcAft>
              <a:spcPct val="35000"/>
            </a:spcAft>
            <a:buNone/>
          </a:pPr>
          <a:endParaRPr lang="en-US" sz="2400" kern="1200">
            <a:solidFill>
              <a:sysClr val="windowText" lastClr="000000">
                <a:hueOff val="0"/>
                <a:satOff val="0"/>
                <a:lumOff val="0"/>
                <a:alphaOff val="0"/>
              </a:sysClr>
            </a:solidFill>
            <a:latin typeface="Calibri" panose="020F0502020204030204"/>
            <a:ea typeface="+mn-ea"/>
            <a:cs typeface="+mn-cs"/>
          </a:endParaRPr>
        </a:p>
      </dsp:txBody>
      <dsp:txXfrm>
        <a:off x="1617820" y="3894622"/>
        <a:ext cx="6268879" cy="1265345"/>
      </dsp:txXfrm>
    </dsp:sp>
    <dsp:sp modelId="{0CA19542-15E6-435B-8855-990A2F433352}">
      <dsp:nvSpPr>
        <dsp:cNvPr id="0" name=""/>
        <dsp:cNvSpPr/>
      </dsp:nvSpPr>
      <dsp:spPr>
        <a:xfrm>
          <a:off x="0" y="3914672"/>
          <a:ext cx="1617222" cy="1224484"/>
        </a:xfrm>
        <a:prstGeom prst="rect">
          <a:avLst/>
        </a:prstGeom>
        <a:solidFill>
          <a:schemeClr val="bg2"/>
        </a:solidFill>
        <a:ln w="12700" cap="flat" cmpd="sng" algn="ctr">
          <a:solidFill>
            <a:srgbClr val="5B9BD5">
              <a:hueOff val="-6758543"/>
              <a:satOff val="-17419"/>
              <a:lumOff val="-11765"/>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12" tIns="120952" rIns="62112" bIns="120952"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 lastClr="FFFFFF"/>
              </a:solidFill>
              <a:latin typeface="Calibri" panose="020F0502020204030204"/>
              <a:ea typeface="+mn-ea"/>
              <a:cs typeface="+mn-cs"/>
            </a:rPr>
            <a:t>By end of Year following every Reelection or Reappointment</a:t>
          </a:r>
        </a:p>
      </dsp:txBody>
      <dsp:txXfrm>
        <a:off x="0" y="3914672"/>
        <a:ext cx="1617222" cy="12244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3A6D7-F909-48FF-BA22-1E5C7B193361}">
      <dsp:nvSpPr>
        <dsp:cNvPr id="0" name=""/>
        <dsp:cNvSpPr/>
      </dsp:nvSpPr>
      <dsp:spPr>
        <a:xfrm>
          <a:off x="0" y="5046"/>
          <a:ext cx="5436887" cy="10739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13218-752D-4AC8-9548-D833A877B3A5}">
      <dsp:nvSpPr>
        <dsp:cNvPr id="0" name=""/>
        <dsp:cNvSpPr/>
      </dsp:nvSpPr>
      <dsp:spPr>
        <a:xfrm>
          <a:off x="324855" y="246674"/>
          <a:ext cx="591223" cy="59064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1DA184-6811-4BA9-8334-E29C44191974}">
      <dsp:nvSpPr>
        <dsp:cNvPr id="0" name=""/>
        <dsp:cNvSpPr/>
      </dsp:nvSpPr>
      <dsp:spPr>
        <a:xfrm>
          <a:off x="1240933" y="0"/>
          <a:ext cx="4139891" cy="117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10" tIns="124310" rIns="124310" bIns="124310" numCol="1" spcCol="1270" anchor="ctr" anchorCtr="0">
          <a:noAutofit/>
        </a:bodyPr>
        <a:lstStyle/>
        <a:p>
          <a:pPr marL="0" lvl="0" indent="0" algn="l" defTabSz="889000">
            <a:lnSpc>
              <a:spcPct val="90000"/>
            </a:lnSpc>
            <a:spcBef>
              <a:spcPct val="0"/>
            </a:spcBef>
            <a:spcAft>
              <a:spcPct val="35000"/>
            </a:spcAft>
            <a:buNone/>
          </a:pPr>
          <a:r>
            <a:rPr lang="en-US" sz="2000" b="1" kern="1200" dirty="0"/>
            <a:t>REPRIMAND</a:t>
          </a:r>
        </a:p>
        <a:p>
          <a:pPr marL="0" lvl="0" indent="0" algn="l" defTabSz="889000">
            <a:lnSpc>
              <a:spcPct val="90000"/>
            </a:lnSpc>
            <a:spcBef>
              <a:spcPct val="0"/>
            </a:spcBef>
            <a:spcAft>
              <a:spcPct val="35000"/>
            </a:spcAft>
            <a:buNone/>
          </a:pPr>
          <a:r>
            <a:rPr lang="en-US" sz="1600" kern="1200" dirty="0"/>
            <a:t>Rebuke by Commissioner that conduct violated standards but does not result in a formal resolution.</a:t>
          </a:r>
        </a:p>
      </dsp:txBody>
      <dsp:txXfrm>
        <a:off x="1240933" y="0"/>
        <a:ext cx="4139891" cy="1174579"/>
      </dsp:txXfrm>
    </dsp:sp>
    <dsp:sp modelId="{FF5364DD-C4BC-4C57-AAF9-9D4BEAACB966}">
      <dsp:nvSpPr>
        <dsp:cNvPr id="0" name=""/>
        <dsp:cNvSpPr/>
      </dsp:nvSpPr>
      <dsp:spPr>
        <a:xfrm>
          <a:off x="0" y="1473271"/>
          <a:ext cx="5436887" cy="10739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B7468F-3DB1-425B-8F2C-3F3E59F719FA}">
      <dsp:nvSpPr>
        <dsp:cNvPr id="0" name=""/>
        <dsp:cNvSpPr/>
      </dsp:nvSpPr>
      <dsp:spPr>
        <a:xfrm>
          <a:off x="324855" y="1714899"/>
          <a:ext cx="591223" cy="59064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51CDAA-3356-4615-85D6-DC1492B1D196}">
      <dsp:nvSpPr>
        <dsp:cNvPr id="0" name=""/>
        <dsp:cNvSpPr/>
      </dsp:nvSpPr>
      <dsp:spPr>
        <a:xfrm>
          <a:off x="1240933" y="1473271"/>
          <a:ext cx="4139891" cy="117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10" tIns="124310" rIns="124310" bIns="124310" numCol="1" spcCol="1270" anchor="ctr" anchorCtr="0">
          <a:noAutofit/>
        </a:bodyPr>
        <a:lstStyle/>
        <a:p>
          <a:pPr marL="0" lvl="0" indent="0" algn="l" defTabSz="889000">
            <a:lnSpc>
              <a:spcPct val="90000"/>
            </a:lnSpc>
            <a:spcBef>
              <a:spcPct val="0"/>
            </a:spcBef>
            <a:spcAft>
              <a:spcPct val="35000"/>
            </a:spcAft>
            <a:buNone/>
          </a:pPr>
          <a:r>
            <a:rPr lang="en-US" sz="2000" b="1" kern="1200" dirty="0"/>
            <a:t>CENSURE</a:t>
          </a:r>
        </a:p>
        <a:p>
          <a:pPr marL="0" lvl="0" indent="0" algn="l" defTabSz="889000">
            <a:lnSpc>
              <a:spcPct val="90000"/>
            </a:lnSpc>
            <a:spcBef>
              <a:spcPct val="0"/>
            </a:spcBef>
            <a:spcAft>
              <a:spcPct val="35000"/>
            </a:spcAft>
            <a:buNone/>
          </a:pPr>
          <a:r>
            <a:rPr lang="en-US" sz="1600" kern="1200" dirty="0"/>
            <a:t>Formal disapproval by Commissioner publicized by adoption of resolution.</a:t>
          </a:r>
        </a:p>
      </dsp:txBody>
      <dsp:txXfrm>
        <a:off x="1240933" y="1473271"/>
        <a:ext cx="4139891" cy="1174579"/>
      </dsp:txXfrm>
    </dsp:sp>
    <dsp:sp modelId="{27C0473E-D1C7-40D9-9F1F-CA6560A9FC87}">
      <dsp:nvSpPr>
        <dsp:cNvPr id="0" name=""/>
        <dsp:cNvSpPr/>
      </dsp:nvSpPr>
      <dsp:spPr>
        <a:xfrm>
          <a:off x="0" y="2941495"/>
          <a:ext cx="5436887" cy="10739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D74DDB-2865-4D39-90BE-8493224C3B0B}">
      <dsp:nvSpPr>
        <dsp:cNvPr id="0" name=""/>
        <dsp:cNvSpPr/>
      </dsp:nvSpPr>
      <dsp:spPr>
        <a:xfrm>
          <a:off x="324855" y="3183123"/>
          <a:ext cx="591223" cy="59064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7E7231-0DC8-4069-971E-930D1583B35C}">
      <dsp:nvSpPr>
        <dsp:cNvPr id="0" name=""/>
        <dsp:cNvSpPr/>
      </dsp:nvSpPr>
      <dsp:spPr>
        <a:xfrm>
          <a:off x="1240933" y="2941495"/>
          <a:ext cx="4139891" cy="117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10" tIns="124310" rIns="124310" bIns="124310" numCol="1" spcCol="1270" anchor="ctr" anchorCtr="0">
          <a:noAutofit/>
        </a:bodyPr>
        <a:lstStyle/>
        <a:p>
          <a:pPr marL="0" lvl="0" indent="0" algn="l" defTabSz="889000">
            <a:lnSpc>
              <a:spcPct val="90000"/>
            </a:lnSpc>
            <a:spcBef>
              <a:spcPct val="0"/>
            </a:spcBef>
            <a:spcAft>
              <a:spcPct val="35000"/>
            </a:spcAft>
            <a:buNone/>
          </a:pPr>
          <a:r>
            <a:rPr lang="en-US" sz="2000" b="1" kern="1200" dirty="0"/>
            <a:t>SUSPENSION</a:t>
          </a:r>
        </a:p>
        <a:p>
          <a:pPr marL="0" lvl="0" indent="0" algn="l" defTabSz="889000">
            <a:lnSpc>
              <a:spcPct val="90000"/>
            </a:lnSpc>
            <a:spcBef>
              <a:spcPct val="0"/>
            </a:spcBef>
            <a:spcAft>
              <a:spcPct val="35000"/>
            </a:spcAft>
            <a:buNone/>
          </a:pPr>
          <a:r>
            <a:rPr lang="en-US" sz="1600" kern="1200" dirty="0"/>
            <a:t>Barred from engaging any activity/matter for a designated period of time.</a:t>
          </a:r>
        </a:p>
      </dsp:txBody>
      <dsp:txXfrm>
        <a:off x="1240933" y="2941495"/>
        <a:ext cx="4139891" cy="1174579"/>
      </dsp:txXfrm>
    </dsp:sp>
    <dsp:sp modelId="{AA460BA7-86EC-4209-AA60-00B698AFFFCB}">
      <dsp:nvSpPr>
        <dsp:cNvPr id="0" name=""/>
        <dsp:cNvSpPr/>
      </dsp:nvSpPr>
      <dsp:spPr>
        <a:xfrm>
          <a:off x="0" y="4409720"/>
          <a:ext cx="5436887" cy="10739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530446-0EE7-490B-995D-A46713158B79}">
      <dsp:nvSpPr>
        <dsp:cNvPr id="0" name=""/>
        <dsp:cNvSpPr/>
      </dsp:nvSpPr>
      <dsp:spPr>
        <a:xfrm>
          <a:off x="324855" y="4651348"/>
          <a:ext cx="591223" cy="59064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EFF610-8DEA-4EBF-9203-5185864212E0}">
      <dsp:nvSpPr>
        <dsp:cNvPr id="0" name=""/>
        <dsp:cNvSpPr/>
      </dsp:nvSpPr>
      <dsp:spPr>
        <a:xfrm>
          <a:off x="1240933" y="4409720"/>
          <a:ext cx="4139891" cy="117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10" tIns="124310" rIns="124310" bIns="124310" numCol="1" spcCol="1270" anchor="ctr" anchorCtr="0">
          <a:noAutofit/>
        </a:bodyPr>
        <a:lstStyle/>
        <a:p>
          <a:pPr marL="0" lvl="0" indent="0" algn="l" defTabSz="889000">
            <a:lnSpc>
              <a:spcPct val="90000"/>
            </a:lnSpc>
            <a:spcBef>
              <a:spcPct val="0"/>
            </a:spcBef>
            <a:spcAft>
              <a:spcPct val="35000"/>
            </a:spcAft>
            <a:buNone/>
          </a:pPr>
          <a:r>
            <a:rPr lang="en-US" sz="2000" b="1" kern="1200" dirty="0"/>
            <a:t>REMOVAL</a:t>
          </a:r>
        </a:p>
        <a:p>
          <a:pPr marL="0" lvl="0" indent="0" algn="l" defTabSz="889000">
            <a:lnSpc>
              <a:spcPct val="90000"/>
            </a:lnSpc>
            <a:spcBef>
              <a:spcPct val="0"/>
            </a:spcBef>
            <a:spcAft>
              <a:spcPct val="35000"/>
            </a:spcAft>
            <a:buNone/>
          </a:pPr>
          <a:r>
            <a:rPr lang="en-US" sz="1600" kern="1200" dirty="0"/>
            <a:t>Immediate termination from Board membership or employment (if administrator).</a:t>
          </a:r>
        </a:p>
      </dsp:txBody>
      <dsp:txXfrm>
        <a:off x="1240933" y="4409720"/>
        <a:ext cx="4139891" cy="11745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3FB24-EFF1-4E73-AC5E-E64EF552B61A}">
      <dsp:nvSpPr>
        <dsp:cNvPr id="0" name=""/>
        <dsp:cNvSpPr/>
      </dsp:nvSpPr>
      <dsp:spPr>
        <a:xfrm>
          <a:off x="0" y="582"/>
          <a:ext cx="5111749" cy="1361919"/>
        </a:xfrm>
        <a:prstGeom prst="roundRect">
          <a:avLst>
            <a:gd name="adj" fmla="val 10000"/>
          </a:avLst>
        </a:prstGeom>
        <a:solidFill>
          <a:srgbClr val="D0E7D8"/>
        </a:solidFill>
        <a:ln>
          <a:noFill/>
        </a:ln>
        <a:effectLst/>
      </dsp:spPr>
      <dsp:style>
        <a:lnRef idx="0">
          <a:scrgbClr r="0" g="0" b="0"/>
        </a:lnRef>
        <a:fillRef idx="1">
          <a:scrgbClr r="0" g="0" b="0"/>
        </a:fillRef>
        <a:effectRef idx="0">
          <a:scrgbClr r="0" g="0" b="0"/>
        </a:effectRef>
        <a:fontRef idx="minor"/>
      </dsp:style>
    </dsp:sp>
    <dsp:sp modelId="{770A3B35-4F5E-44FA-887B-3565547C910B}">
      <dsp:nvSpPr>
        <dsp:cNvPr id="0" name=""/>
        <dsp:cNvSpPr/>
      </dsp:nvSpPr>
      <dsp:spPr>
        <a:xfrm>
          <a:off x="411980" y="307013"/>
          <a:ext cx="749055" cy="74905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14F438-8136-4803-82A6-3687684B0197}">
      <dsp:nvSpPr>
        <dsp:cNvPr id="0" name=""/>
        <dsp:cNvSpPr/>
      </dsp:nvSpPr>
      <dsp:spPr>
        <a:xfrm>
          <a:off x="1573016" y="582"/>
          <a:ext cx="3538733" cy="136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36" tIns="144136" rIns="144136" bIns="144136" numCol="1" spcCol="1270" anchor="ctr" anchorCtr="0">
          <a:noAutofit/>
        </a:bodyPr>
        <a:lstStyle/>
        <a:p>
          <a:pPr marL="0" lvl="0" indent="0" algn="l" defTabSz="711200">
            <a:lnSpc>
              <a:spcPct val="90000"/>
            </a:lnSpc>
            <a:spcBef>
              <a:spcPct val="0"/>
            </a:spcBef>
            <a:spcAft>
              <a:spcPct val="35000"/>
            </a:spcAft>
            <a:buNone/>
          </a:pPr>
          <a:r>
            <a:rPr lang="en-US" sz="1600" kern="1200"/>
            <a:t>An administrator may not exercise direct or indirect authority over their relative.</a:t>
          </a:r>
        </a:p>
      </dsp:txBody>
      <dsp:txXfrm>
        <a:off x="1573016" y="582"/>
        <a:ext cx="3538733" cy="1361919"/>
      </dsp:txXfrm>
    </dsp:sp>
    <dsp:sp modelId="{E82EC3C8-937F-422E-9F54-89CE2573B0CB}">
      <dsp:nvSpPr>
        <dsp:cNvPr id="0" name=""/>
        <dsp:cNvSpPr/>
      </dsp:nvSpPr>
      <dsp:spPr>
        <a:xfrm>
          <a:off x="0" y="1702981"/>
          <a:ext cx="5111749" cy="13619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47888-699A-465E-A2BA-12E0CF4878EF}">
      <dsp:nvSpPr>
        <dsp:cNvPr id="0" name=""/>
        <dsp:cNvSpPr/>
      </dsp:nvSpPr>
      <dsp:spPr>
        <a:xfrm>
          <a:off x="411980" y="2009413"/>
          <a:ext cx="749055" cy="74905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540954-4956-4713-9F30-D2C05359B2FB}">
      <dsp:nvSpPr>
        <dsp:cNvPr id="0" name=""/>
        <dsp:cNvSpPr/>
      </dsp:nvSpPr>
      <dsp:spPr>
        <a:xfrm>
          <a:off x="1573016" y="1702981"/>
          <a:ext cx="3538733" cy="136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36" tIns="144136" rIns="144136" bIns="144136" numCol="1" spcCol="1270" anchor="ctr" anchorCtr="0">
          <a:noAutofit/>
        </a:bodyPr>
        <a:lstStyle/>
        <a:p>
          <a:pPr marL="0" lvl="0" indent="0" algn="l" defTabSz="711200">
            <a:lnSpc>
              <a:spcPct val="90000"/>
            </a:lnSpc>
            <a:spcBef>
              <a:spcPct val="0"/>
            </a:spcBef>
            <a:spcAft>
              <a:spcPct val="35000"/>
            </a:spcAft>
            <a:buNone/>
          </a:pPr>
          <a:r>
            <a:rPr lang="en-US" sz="1600" kern="1200"/>
            <a:t>A board member may not take part in employment matters concerning CSA or supervisors in chain of command between the relative and CSA.</a:t>
          </a:r>
        </a:p>
      </dsp:txBody>
      <dsp:txXfrm>
        <a:off x="1573016" y="1702981"/>
        <a:ext cx="3538733" cy="1361919"/>
      </dsp:txXfrm>
    </dsp:sp>
    <dsp:sp modelId="{A704D579-048D-4006-A52C-8E30A74E373C}">
      <dsp:nvSpPr>
        <dsp:cNvPr id="0" name=""/>
        <dsp:cNvSpPr/>
      </dsp:nvSpPr>
      <dsp:spPr>
        <a:xfrm>
          <a:off x="0" y="3405380"/>
          <a:ext cx="5111749" cy="1361919"/>
        </a:xfrm>
        <a:prstGeom prst="roundRect">
          <a:avLst>
            <a:gd name="adj" fmla="val 10000"/>
          </a:avLst>
        </a:prstGeom>
        <a:solidFill>
          <a:schemeClr val="accent5">
            <a:lumMod val="90000"/>
          </a:schemeClr>
        </a:solidFill>
        <a:ln>
          <a:noFill/>
        </a:ln>
        <a:effectLst/>
      </dsp:spPr>
      <dsp:style>
        <a:lnRef idx="0">
          <a:scrgbClr r="0" g="0" b="0"/>
        </a:lnRef>
        <a:fillRef idx="1">
          <a:scrgbClr r="0" g="0" b="0"/>
        </a:fillRef>
        <a:effectRef idx="0">
          <a:scrgbClr r="0" g="0" b="0"/>
        </a:effectRef>
        <a:fontRef idx="minor"/>
      </dsp:style>
    </dsp:sp>
    <dsp:sp modelId="{7B49CAE5-F047-486E-BE6B-D03924C4DA91}">
      <dsp:nvSpPr>
        <dsp:cNvPr id="0" name=""/>
        <dsp:cNvSpPr/>
      </dsp:nvSpPr>
      <dsp:spPr>
        <a:xfrm>
          <a:off x="411980" y="3711812"/>
          <a:ext cx="749055" cy="74905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DD2033-2249-485D-A2DE-144F8C4F5153}">
      <dsp:nvSpPr>
        <dsp:cNvPr id="0" name=""/>
        <dsp:cNvSpPr/>
      </dsp:nvSpPr>
      <dsp:spPr>
        <a:xfrm>
          <a:off x="1573016" y="3405380"/>
          <a:ext cx="3538733" cy="136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36" tIns="144136" rIns="144136" bIns="144136" numCol="1" spcCol="1270" anchor="ctr" anchorCtr="0">
          <a:noAutofit/>
        </a:bodyPr>
        <a:lstStyle/>
        <a:p>
          <a:pPr marL="0" lvl="0" indent="0" algn="l" defTabSz="711200">
            <a:lnSpc>
              <a:spcPct val="90000"/>
            </a:lnSpc>
            <a:spcBef>
              <a:spcPct val="0"/>
            </a:spcBef>
            <a:spcAft>
              <a:spcPct val="35000"/>
            </a:spcAft>
            <a:buNone/>
          </a:pPr>
          <a:r>
            <a:rPr lang="en-US" sz="1600" kern="1200"/>
            <a:t>A board member may not take part in the search, selection or vote to hire a new CSA, and post-hire evaluations and contract discussions.</a:t>
          </a:r>
        </a:p>
      </dsp:txBody>
      <dsp:txXfrm>
        <a:off x="1573016" y="3405380"/>
        <a:ext cx="3538733" cy="13619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7C343-06BC-4057-A49C-A2496C8D7EE5}">
      <dsp:nvSpPr>
        <dsp:cNvPr id="0" name=""/>
        <dsp:cNvSpPr/>
      </dsp:nvSpPr>
      <dsp:spPr>
        <a:xfrm>
          <a:off x="2194" y="269602"/>
          <a:ext cx="1740784" cy="1492120"/>
        </a:xfrm>
        <a:prstGeom prst="rect">
          <a:avLst/>
        </a:prstGeom>
        <a:solidFill>
          <a:srgbClr val="D0E7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dirty="0">
              <a:solidFill>
                <a:schemeClr val="tx1"/>
              </a:solidFill>
            </a:rPr>
            <a:t>What is the degree of:</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b="1" i="0" kern="1200" dirty="0">
              <a:solidFill>
                <a:schemeClr val="tx1"/>
              </a:solidFill>
            </a:rPr>
            <a:t>Giving directions or orders to staff or students</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b="1" i="0" kern="1200" dirty="0">
              <a:solidFill>
                <a:schemeClr val="tx1"/>
              </a:solidFill>
            </a:rPr>
            <a:t>Taking orders from staff</a:t>
          </a:r>
          <a:endParaRPr lang="en-US" sz="1400" kern="1200" dirty="0">
            <a:solidFill>
              <a:schemeClr val="tx1"/>
            </a:solidFill>
          </a:endParaRPr>
        </a:p>
      </dsp:txBody>
      <dsp:txXfrm>
        <a:off x="2194" y="269602"/>
        <a:ext cx="1740784" cy="1492120"/>
      </dsp:txXfrm>
    </dsp:sp>
    <dsp:sp modelId="{49FCE9AF-C2E9-4E6A-BCC2-8F180FF0CF6D}">
      <dsp:nvSpPr>
        <dsp:cNvPr id="0" name=""/>
        <dsp:cNvSpPr/>
      </dsp:nvSpPr>
      <dsp:spPr>
        <a:xfrm>
          <a:off x="1917057" y="269602"/>
          <a:ext cx="1740784" cy="1492120"/>
        </a:xfrm>
        <a:prstGeom prst="rect">
          <a:avLst/>
        </a:prstGeom>
        <a:solidFill>
          <a:srgbClr val="D0E7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rPr>
            <a:t>Will I be in the building often?  (“enmeshed in the building”)</a:t>
          </a:r>
          <a:endParaRPr lang="en-US" sz="1600" kern="1200" dirty="0">
            <a:solidFill>
              <a:schemeClr val="tx1"/>
            </a:solidFill>
          </a:endParaRPr>
        </a:p>
      </dsp:txBody>
      <dsp:txXfrm>
        <a:off x="1917057" y="269602"/>
        <a:ext cx="1740784" cy="1492120"/>
      </dsp:txXfrm>
    </dsp:sp>
    <dsp:sp modelId="{3D3EB080-1888-4DB5-B0A4-441BB3F8BDC0}">
      <dsp:nvSpPr>
        <dsp:cNvPr id="0" name=""/>
        <dsp:cNvSpPr/>
      </dsp:nvSpPr>
      <dsp:spPr>
        <a:xfrm>
          <a:off x="3831920" y="269602"/>
          <a:ext cx="1740784" cy="1492120"/>
        </a:xfrm>
        <a:prstGeom prst="rect">
          <a:avLst/>
        </a:prstGeom>
        <a:solidFill>
          <a:srgbClr val="D0E7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rPr>
            <a:t>Will I be handling the school district’s money?</a:t>
          </a:r>
          <a:endParaRPr lang="en-US" sz="1600" kern="1200" dirty="0">
            <a:solidFill>
              <a:schemeClr val="tx1"/>
            </a:solidFill>
          </a:endParaRPr>
        </a:p>
      </dsp:txBody>
      <dsp:txXfrm>
        <a:off x="3831920" y="269602"/>
        <a:ext cx="1740784" cy="1492120"/>
      </dsp:txXfrm>
    </dsp:sp>
    <dsp:sp modelId="{6721B3D4-A0FE-4822-B57B-4571620CC1B2}">
      <dsp:nvSpPr>
        <dsp:cNvPr id="0" name=""/>
        <dsp:cNvSpPr/>
      </dsp:nvSpPr>
      <dsp:spPr>
        <a:xfrm>
          <a:off x="5746783" y="269602"/>
          <a:ext cx="1740784" cy="1492120"/>
        </a:xfrm>
        <a:prstGeom prst="rect">
          <a:avLst/>
        </a:prstGeom>
        <a:solidFill>
          <a:srgbClr val="D0E7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solidFill>
                <a:schemeClr val="tx1"/>
              </a:solidFill>
            </a:rPr>
            <a:t>Will I be the lead/regular volunteer or coach for a school district club, activity or sport? </a:t>
          </a:r>
          <a:endParaRPr lang="en-US" sz="1500" kern="1200" dirty="0">
            <a:solidFill>
              <a:schemeClr val="tx1"/>
            </a:solidFill>
          </a:endParaRPr>
        </a:p>
      </dsp:txBody>
      <dsp:txXfrm>
        <a:off x="5746783" y="269602"/>
        <a:ext cx="1740784" cy="149212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44">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31">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idx="1"/>
          </p:nvPr>
        </p:nvSpPr>
        <p:spPr>
          <a:xfrm>
            <a:off x="3970576" y="0"/>
            <a:ext cx="3038258" cy="465292"/>
          </a:xfrm>
          <a:prstGeom prst="rect">
            <a:avLst/>
          </a:prstGeom>
        </p:spPr>
        <p:txBody>
          <a:bodyPr vert="horz" lIns="90416" tIns="45208" rIns="90416" bIns="45208" rtlCol="0"/>
          <a:lstStyle>
            <a:lvl1pPr algn="r">
              <a:defRPr sz="1200"/>
            </a:lvl1pPr>
          </a:lstStyle>
          <a:p>
            <a:fld id="{254A0270-49E6-4C57-98B5-AE1C76C8647D}" type="datetimeFigureOut">
              <a:rPr lang="en-US" smtClean="0"/>
              <a:t>3/18/2024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0416" tIns="45208" rIns="90416" bIns="45208" rtlCol="0" anchor="ctr"/>
          <a:lstStyle/>
          <a:p>
            <a:endParaRPr lang="en-US"/>
          </a:p>
        </p:txBody>
      </p:sp>
      <p:sp>
        <p:nvSpPr>
          <p:cNvPr id="5" name="Notes Placeholder 4"/>
          <p:cNvSpPr>
            <a:spLocks noGrp="1"/>
          </p:cNvSpPr>
          <p:nvPr>
            <p:ph type="body" sz="quarter" idx="3"/>
          </p:nvPr>
        </p:nvSpPr>
        <p:spPr>
          <a:xfrm>
            <a:off x="700413" y="4473716"/>
            <a:ext cx="5609574" cy="3661028"/>
          </a:xfrm>
          <a:prstGeom prst="rect">
            <a:avLst/>
          </a:prstGeom>
        </p:spPr>
        <p:txBody>
          <a:bodyPr vert="horz" lIns="90416" tIns="45208" rIns="90416" bIns="452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a:p>
        </p:txBody>
      </p:sp>
      <p:sp>
        <p:nvSpPr>
          <p:cNvPr id="7" name="Slide Number Placeholder 6"/>
          <p:cNvSpPr>
            <a:spLocks noGrp="1"/>
          </p:cNvSpPr>
          <p:nvPr>
            <p:ph type="sldNum" sz="quarter" idx="5"/>
          </p:nvPr>
        </p:nvSpPr>
        <p:spPr>
          <a:xfrm>
            <a:off x="3970576" y="8831108"/>
            <a:ext cx="3038258" cy="465292"/>
          </a:xfrm>
          <a:prstGeom prst="rect">
            <a:avLst/>
          </a:prstGeom>
        </p:spPr>
        <p:txBody>
          <a:bodyPr vert="horz" lIns="90416" tIns="45208" rIns="90416" bIns="45208" rtlCol="0" anchor="b"/>
          <a:lstStyle>
            <a:lvl1pPr algn="r">
              <a:defRPr sz="1200"/>
            </a:lvl1pPr>
          </a:lstStyle>
          <a:p>
            <a:fld id="{C2EB7CBE-473F-4026-AE31-5FBB03F957F3}" type="slidenum">
              <a:rPr lang="en-US" smtClean="0"/>
              <a:t>‹#›</a:t>
            </a:fld>
            <a:endParaRPr lang="en-US"/>
          </a:p>
        </p:txBody>
      </p:sp>
    </p:spTree>
    <p:extLst>
      <p:ext uri="{BB962C8B-B14F-4D97-AF65-F5344CB8AC3E}">
        <p14:creationId xmlns:p14="http://schemas.microsoft.com/office/powerpoint/2010/main" val="3537472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a:spLocks noGrp="1"/>
          </p:cNvSpPr>
          <p:nvPr>
            <p:ph type="body" idx="1"/>
          </p:nvPr>
        </p:nvSpPr>
        <p:spPr>
          <a:xfrm>
            <a:off x="700413" y="4473716"/>
            <a:ext cx="5609574" cy="3661028"/>
          </a:xfrm>
          <a:prstGeom prst="rect">
            <a:avLst/>
          </a:prstGeom>
        </p:spPr>
        <p:txBody>
          <a:bodyPr spcFirstLastPara="1" wrap="square" lIns="90400" tIns="45200" rIns="90400" bIns="45200" anchor="t" anchorCtr="0">
            <a:noAutofit/>
          </a:bodyPr>
          <a:lstStyle/>
          <a:p>
            <a:pPr marL="0" lvl="0" indent="0" algn="l" rtl="0">
              <a:spcBef>
                <a:spcPts val="0"/>
              </a:spcBef>
              <a:spcAft>
                <a:spcPts val="0"/>
              </a:spcAft>
              <a:buNone/>
            </a:pPr>
            <a:endParaRPr/>
          </a:p>
        </p:txBody>
      </p:sp>
      <p:sp>
        <p:nvSpPr>
          <p:cNvPr id="155" name="Google Shape;155;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7:notes"/>
          <p:cNvSpPr txBox="1">
            <a:spLocks noGrp="1"/>
          </p:cNvSpPr>
          <p:nvPr>
            <p:ph type="body" idx="1"/>
          </p:nvPr>
        </p:nvSpPr>
        <p:spPr>
          <a:xfrm>
            <a:off x="700413" y="4473716"/>
            <a:ext cx="5609574" cy="3661028"/>
          </a:xfrm>
          <a:prstGeom prst="rect">
            <a:avLst/>
          </a:prstGeom>
        </p:spPr>
        <p:txBody>
          <a:bodyPr spcFirstLastPara="1" wrap="square" lIns="90400" tIns="45200" rIns="90400" bIns="45200" anchor="t" anchorCtr="0">
            <a:noAutofit/>
          </a:bodyPr>
          <a:lstStyle/>
          <a:p>
            <a:pPr marL="0" lvl="0" indent="0" algn="l" rtl="0">
              <a:spcBef>
                <a:spcPts val="0"/>
              </a:spcBef>
              <a:spcAft>
                <a:spcPts val="0"/>
              </a:spcAft>
              <a:buNone/>
            </a:pPr>
            <a:endParaRPr/>
          </a:p>
        </p:txBody>
      </p:sp>
      <p:sp>
        <p:nvSpPr>
          <p:cNvPr id="248" name="Google Shape;248;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8:notes"/>
          <p:cNvSpPr txBox="1">
            <a:spLocks noGrp="1"/>
          </p:cNvSpPr>
          <p:nvPr>
            <p:ph type="body" idx="1"/>
          </p:nvPr>
        </p:nvSpPr>
        <p:spPr>
          <a:xfrm>
            <a:off x="700413" y="4473716"/>
            <a:ext cx="5609574" cy="3661028"/>
          </a:xfrm>
          <a:prstGeom prst="rect">
            <a:avLst/>
          </a:prstGeom>
        </p:spPr>
        <p:txBody>
          <a:bodyPr spcFirstLastPara="1" wrap="square" lIns="90400" tIns="45200" rIns="90400" bIns="45200" anchor="t" anchorCtr="0">
            <a:noAutofit/>
          </a:bodyPr>
          <a:lstStyle/>
          <a:p>
            <a:pPr marL="0" lvl="0" indent="0" algn="l" rtl="0">
              <a:spcBef>
                <a:spcPts val="0"/>
              </a:spcBef>
              <a:spcAft>
                <a:spcPts val="0"/>
              </a:spcAft>
              <a:buNone/>
            </a:pPr>
            <a:endParaRPr/>
          </a:p>
        </p:txBody>
      </p:sp>
      <p:sp>
        <p:nvSpPr>
          <p:cNvPr id="416" name="Google Shape;416;p2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txBox="1">
            <a:spLocks noGrp="1"/>
          </p:cNvSpPr>
          <p:nvPr>
            <p:ph type="body" idx="1"/>
          </p:nvPr>
        </p:nvSpPr>
        <p:spPr>
          <a:xfrm>
            <a:off x="700413" y="4473716"/>
            <a:ext cx="5609574" cy="3661028"/>
          </a:xfrm>
          <a:prstGeom prst="rect">
            <a:avLst/>
          </a:prstGeom>
        </p:spPr>
        <p:txBody>
          <a:bodyPr spcFirstLastPara="1" wrap="square" lIns="90400" tIns="45200" rIns="90400" bIns="45200" anchor="t" anchorCtr="0">
            <a:noAutofit/>
          </a:bodyPr>
          <a:lstStyle/>
          <a:p>
            <a:pPr marL="0" lvl="0" indent="0" algn="l" rtl="0">
              <a:spcBef>
                <a:spcPts val="0"/>
              </a:spcBef>
              <a:spcAft>
                <a:spcPts val="0"/>
              </a:spcAft>
              <a:buNone/>
            </a:pPr>
            <a:endParaRPr/>
          </a:p>
        </p:txBody>
      </p:sp>
      <p:sp>
        <p:nvSpPr>
          <p:cNvPr id="200" name="Google Shape;200;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txBox="1">
            <a:spLocks noGrp="1"/>
          </p:cNvSpPr>
          <p:nvPr>
            <p:ph type="body" idx="1"/>
          </p:nvPr>
        </p:nvSpPr>
        <p:spPr>
          <a:xfrm>
            <a:off x="700413" y="4473716"/>
            <a:ext cx="5609574" cy="3661028"/>
          </a:xfrm>
          <a:prstGeom prst="rect">
            <a:avLst/>
          </a:prstGeom>
        </p:spPr>
        <p:txBody>
          <a:bodyPr spcFirstLastPara="1" wrap="square" lIns="90400" tIns="45200" rIns="90400" bIns="45200" anchor="t" anchorCtr="0">
            <a:noAutofit/>
          </a:bodyPr>
          <a:lstStyle/>
          <a:p>
            <a:pPr marL="0" lvl="0" indent="0" algn="l" rtl="0">
              <a:spcBef>
                <a:spcPts val="0"/>
              </a:spcBef>
              <a:spcAft>
                <a:spcPts val="0"/>
              </a:spcAft>
              <a:buNone/>
            </a:pPr>
            <a:endParaRPr/>
          </a:p>
        </p:txBody>
      </p:sp>
      <p:sp>
        <p:nvSpPr>
          <p:cNvPr id="294" name="Google Shape;294;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5:notes"/>
          <p:cNvSpPr txBox="1">
            <a:spLocks noGrp="1"/>
          </p:cNvSpPr>
          <p:nvPr>
            <p:ph type="body" idx="1"/>
          </p:nvPr>
        </p:nvSpPr>
        <p:spPr>
          <a:xfrm>
            <a:off x="700413" y="4473716"/>
            <a:ext cx="5609574" cy="3661028"/>
          </a:xfrm>
          <a:prstGeom prst="rect">
            <a:avLst/>
          </a:prstGeom>
        </p:spPr>
        <p:txBody>
          <a:bodyPr spcFirstLastPara="1" wrap="square" lIns="90400" tIns="45200" rIns="90400" bIns="45200" anchor="t" anchorCtr="0">
            <a:noAutofit/>
          </a:bodyPr>
          <a:lstStyle/>
          <a:p>
            <a:pPr marL="0" lvl="0" indent="0" algn="l" rtl="0">
              <a:spcBef>
                <a:spcPts val="0"/>
              </a:spcBef>
              <a:spcAft>
                <a:spcPts val="0"/>
              </a:spcAft>
              <a:buNone/>
            </a:pPr>
            <a:endParaRPr/>
          </a:p>
        </p:txBody>
      </p:sp>
      <p:sp>
        <p:nvSpPr>
          <p:cNvPr id="299" name="Google Shape;299;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6:notes"/>
          <p:cNvSpPr txBox="1">
            <a:spLocks noGrp="1"/>
          </p:cNvSpPr>
          <p:nvPr>
            <p:ph type="body" idx="1"/>
          </p:nvPr>
        </p:nvSpPr>
        <p:spPr>
          <a:xfrm>
            <a:off x="700413" y="4473716"/>
            <a:ext cx="5609574" cy="3661028"/>
          </a:xfrm>
          <a:prstGeom prst="rect">
            <a:avLst/>
          </a:prstGeom>
        </p:spPr>
        <p:txBody>
          <a:bodyPr spcFirstLastPara="1" wrap="square" lIns="90400" tIns="45200" rIns="90400" bIns="45200" anchor="t" anchorCtr="0">
            <a:noAutofit/>
          </a:bodyPr>
          <a:lstStyle/>
          <a:p>
            <a:pPr marL="0" lvl="0" indent="0" algn="l" rtl="0">
              <a:spcBef>
                <a:spcPts val="0"/>
              </a:spcBef>
              <a:spcAft>
                <a:spcPts val="0"/>
              </a:spcAft>
              <a:buNone/>
            </a:pPr>
            <a:endParaRPr/>
          </a:p>
        </p:txBody>
      </p:sp>
      <p:sp>
        <p:nvSpPr>
          <p:cNvPr id="310" name="Google Shape;310;p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7:notes"/>
          <p:cNvSpPr txBox="1">
            <a:spLocks noGrp="1"/>
          </p:cNvSpPr>
          <p:nvPr>
            <p:ph type="body" idx="1"/>
          </p:nvPr>
        </p:nvSpPr>
        <p:spPr>
          <a:xfrm>
            <a:off x="700413" y="4473716"/>
            <a:ext cx="5609574" cy="3661028"/>
          </a:xfrm>
          <a:prstGeom prst="rect">
            <a:avLst/>
          </a:prstGeom>
        </p:spPr>
        <p:txBody>
          <a:bodyPr spcFirstLastPara="1" wrap="square" lIns="90400" tIns="45200" rIns="90400" bIns="45200" anchor="t" anchorCtr="0">
            <a:noAutofit/>
          </a:bodyPr>
          <a:lstStyle/>
          <a:p>
            <a:pPr marL="0" lvl="0" indent="0" algn="l" rtl="0">
              <a:spcBef>
                <a:spcPts val="0"/>
              </a:spcBef>
              <a:spcAft>
                <a:spcPts val="0"/>
              </a:spcAft>
              <a:buNone/>
            </a:pPr>
            <a:endParaRPr/>
          </a:p>
        </p:txBody>
      </p:sp>
      <p:sp>
        <p:nvSpPr>
          <p:cNvPr id="330" name="Google Shape;330;p1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0:notes"/>
          <p:cNvSpPr txBox="1">
            <a:spLocks noGrp="1"/>
          </p:cNvSpPr>
          <p:nvPr>
            <p:ph type="body" idx="1"/>
          </p:nvPr>
        </p:nvSpPr>
        <p:spPr>
          <a:xfrm>
            <a:off x="700413" y="4473716"/>
            <a:ext cx="5609574" cy="3661028"/>
          </a:xfrm>
          <a:prstGeom prst="rect">
            <a:avLst/>
          </a:prstGeom>
        </p:spPr>
        <p:txBody>
          <a:bodyPr spcFirstLastPara="1" wrap="square" lIns="90400" tIns="45200" rIns="90400" bIns="45200" anchor="t" anchorCtr="0">
            <a:noAutofit/>
          </a:bodyPr>
          <a:lstStyle/>
          <a:p>
            <a:pPr marL="0" lvl="0" indent="0" algn="l" rtl="0">
              <a:spcBef>
                <a:spcPts val="0"/>
              </a:spcBef>
              <a:spcAft>
                <a:spcPts val="0"/>
              </a:spcAft>
              <a:buNone/>
            </a:pPr>
            <a:endParaRPr/>
          </a:p>
        </p:txBody>
      </p:sp>
      <p:sp>
        <p:nvSpPr>
          <p:cNvPr id="359" name="Google Shape;359;p2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1:notes"/>
          <p:cNvSpPr txBox="1">
            <a:spLocks noGrp="1"/>
          </p:cNvSpPr>
          <p:nvPr>
            <p:ph type="body" idx="1"/>
          </p:nvPr>
        </p:nvSpPr>
        <p:spPr>
          <a:xfrm>
            <a:off x="700413" y="4473716"/>
            <a:ext cx="5609574" cy="3661028"/>
          </a:xfrm>
          <a:prstGeom prst="rect">
            <a:avLst/>
          </a:prstGeom>
        </p:spPr>
        <p:txBody>
          <a:bodyPr spcFirstLastPara="1" wrap="square" lIns="90400" tIns="45200" rIns="90400" bIns="45200" anchor="t" anchorCtr="0">
            <a:noAutofit/>
          </a:bodyPr>
          <a:lstStyle/>
          <a:p>
            <a:pPr marL="0" lvl="0" indent="0" algn="l" rtl="0">
              <a:spcBef>
                <a:spcPts val="0"/>
              </a:spcBef>
              <a:spcAft>
                <a:spcPts val="0"/>
              </a:spcAft>
              <a:buNone/>
            </a:pPr>
            <a:endParaRPr/>
          </a:p>
        </p:txBody>
      </p:sp>
      <p:sp>
        <p:nvSpPr>
          <p:cNvPr id="367" name="Google Shape;367;p2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2:notes"/>
          <p:cNvSpPr txBox="1">
            <a:spLocks noGrp="1"/>
          </p:cNvSpPr>
          <p:nvPr>
            <p:ph type="body" idx="1"/>
          </p:nvPr>
        </p:nvSpPr>
        <p:spPr>
          <a:xfrm>
            <a:off x="700413" y="4473716"/>
            <a:ext cx="5609574" cy="3661028"/>
          </a:xfrm>
          <a:prstGeom prst="rect">
            <a:avLst/>
          </a:prstGeom>
        </p:spPr>
        <p:txBody>
          <a:bodyPr spcFirstLastPara="1" wrap="square" lIns="90400" tIns="45200" rIns="90400" bIns="45200" anchor="t" anchorCtr="0">
            <a:noAutofit/>
          </a:bodyPr>
          <a:lstStyle/>
          <a:p>
            <a:pPr marL="0" lvl="0" indent="0" algn="l" rtl="0">
              <a:spcBef>
                <a:spcPts val="0"/>
              </a:spcBef>
              <a:spcAft>
                <a:spcPts val="0"/>
              </a:spcAft>
              <a:buNone/>
            </a:pPr>
            <a:endParaRPr/>
          </a:p>
        </p:txBody>
      </p:sp>
      <p:sp>
        <p:nvSpPr>
          <p:cNvPr id="374" name="Google Shape;374;p2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01D30A-BB35-5347-8264-CA50BDF48B10}"/>
              </a:ext>
            </a:extLst>
          </p:cNvPr>
          <p:cNvSpPr txBox="1">
            <a:spLocks noChangeArrowheads="1"/>
          </p:cNvSpPr>
          <p:nvPr/>
        </p:nvSpPr>
        <p:spPr bwMode="auto">
          <a:xfrm>
            <a:off x="2743200" y="5211763"/>
            <a:ext cx="60198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75">
                <a:solidFill>
                  <a:schemeClr val="bg1"/>
                </a:solidFill>
              </a:rPr>
              <a:t>© All Rights Reserved.</a:t>
            </a:r>
            <a:br>
              <a:rPr lang="en-US" altLang="en-US" sz="675">
                <a:solidFill>
                  <a:schemeClr val="bg1"/>
                </a:solidFill>
              </a:rPr>
            </a:br>
            <a:r>
              <a:rPr lang="en-US" altLang="en-US" sz="675">
                <a:solidFill>
                  <a:schemeClr val="bg1"/>
                </a:solidFill>
              </a:rPr>
              <a:t>No part of this document may be reproduced in any form or by any means without permission in writing from NJSBA.</a:t>
            </a:r>
          </a:p>
        </p:txBody>
      </p:sp>
      <p:pic>
        <p:nvPicPr>
          <p:cNvPr id="6" name="Picture 6">
            <a:extLst>
              <a:ext uri="{FF2B5EF4-FFF2-40B4-BE49-F238E27FC236}">
                <a16:creationId xmlns:a16="http://schemas.microsoft.com/office/drawing/2014/main" id="{F4C721C4-CBE2-A54D-9FD8-2164CA0592E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p:blipFill>
        <p:spPr bwMode="auto">
          <a:xfrm>
            <a:off x="0" y="-4898"/>
            <a:ext cx="9146113" cy="685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8">
            <a:extLst>
              <a:ext uri="{FF2B5EF4-FFF2-40B4-BE49-F238E27FC236}">
                <a16:creationId xmlns:a16="http://schemas.microsoft.com/office/drawing/2014/main" id="{EFBE731E-F0A4-444D-9C62-02542D98A2BB}"/>
              </a:ext>
            </a:extLst>
          </p:cNvPr>
          <p:cNvCxnSpPr>
            <a:cxnSpLocks noChangeShapeType="1"/>
          </p:cNvCxnSpPr>
          <p:nvPr/>
        </p:nvCxnSpPr>
        <p:spPr bwMode="auto">
          <a:xfrm>
            <a:off x="1371600" y="2819400"/>
            <a:ext cx="4038600" cy="0"/>
          </a:xfrm>
          <a:prstGeom prst="line">
            <a:avLst/>
          </a:prstGeom>
          <a:noFill/>
          <a:ln w="12700" algn="ctr">
            <a:solidFill>
              <a:srgbClr val="64ABD2"/>
            </a:solidFill>
            <a:round/>
            <a:headEnd/>
            <a:tailEnd/>
          </a:ln>
        </p:spPr>
      </p:cxnSp>
      <p:sp>
        <p:nvSpPr>
          <p:cNvPr id="3081" name="Rectangle 9"/>
          <p:cNvSpPr>
            <a:spLocks noGrp="1" noChangeArrowheads="1"/>
          </p:cNvSpPr>
          <p:nvPr>
            <p:ph type="ctrTitle"/>
          </p:nvPr>
        </p:nvSpPr>
        <p:spPr>
          <a:xfrm>
            <a:off x="457200" y="304801"/>
            <a:ext cx="5791200" cy="2743200"/>
          </a:xfrm>
        </p:spPr>
        <p:txBody>
          <a:bodyPr/>
          <a:lstStyle>
            <a:lvl1pPr>
              <a:defRPr sz="3000">
                <a:solidFill>
                  <a:srgbClr val="003366"/>
                </a:solidFill>
              </a:defRPr>
            </a:lvl1pPr>
          </a:lstStyle>
          <a:p>
            <a:pPr lvl="0"/>
            <a:r>
              <a:rPr lang="en-US"/>
              <a:t>Click to edit Master title style</a:t>
            </a:r>
            <a:endParaRPr lang="en-US" noProof="0"/>
          </a:p>
        </p:txBody>
      </p:sp>
      <p:sp>
        <p:nvSpPr>
          <p:cNvPr id="3082" name="Rectangle 10"/>
          <p:cNvSpPr>
            <a:spLocks noGrp="1" noChangeArrowheads="1"/>
          </p:cNvSpPr>
          <p:nvPr>
            <p:ph type="subTitle" idx="1"/>
          </p:nvPr>
        </p:nvSpPr>
        <p:spPr>
          <a:xfrm>
            <a:off x="457200" y="3200400"/>
            <a:ext cx="5791200" cy="1752600"/>
          </a:xfrm>
        </p:spPr>
        <p:txBody>
          <a:bodyPr/>
          <a:lstStyle>
            <a:lvl1pPr marL="0" indent="0" algn="ctr">
              <a:buFontTx/>
              <a:buNone/>
              <a:defRPr sz="2100"/>
            </a:lvl1pPr>
          </a:lstStyle>
          <a:p>
            <a:pPr lvl="0"/>
            <a:r>
              <a:rPr lang="en-US" noProof="0"/>
              <a:t>Click to edit Master subtitle style</a:t>
            </a:r>
          </a:p>
        </p:txBody>
      </p:sp>
    </p:spTree>
    <p:extLst>
      <p:ext uri="{BB962C8B-B14F-4D97-AF65-F5344CB8AC3E}">
        <p14:creationId xmlns:p14="http://schemas.microsoft.com/office/powerpoint/2010/main" val="348965692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74992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D75A2B-FF78-B54E-B4A4-77E0C576A9BF}"/>
              </a:ext>
            </a:extLst>
          </p:cNvPr>
          <p:cNvSpPr txBox="1">
            <a:spLocks noChangeArrowheads="1"/>
          </p:cNvSpPr>
          <p:nvPr/>
        </p:nvSpPr>
        <p:spPr bwMode="auto">
          <a:xfrm>
            <a:off x="304800" y="381002"/>
            <a:ext cx="2286000" cy="507831"/>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t>You can replace this text with art</a:t>
            </a:r>
          </a:p>
        </p:txBody>
      </p:sp>
      <p:sp>
        <p:nvSpPr>
          <p:cNvPr id="2" name="Title 1"/>
          <p:cNvSpPr>
            <a:spLocks noGrp="1"/>
          </p:cNvSpPr>
          <p:nvPr>
            <p:ph type="ctrTitle"/>
          </p:nvPr>
        </p:nvSpPr>
        <p:spPr>
          <a:xfrm>
            <a:off x="3048000" y="152402"/>
            <a:ext cx="5410200" cy="1828799"/>
          </a:xfrm>
        </p:spPr>
        <p:txBody>
          <a:bodyPr/>
          <a:lstStyle>
            <a:lvl1pPr>
              <a:defRPr b="1" i="0">
                <a:solidFill>
                  <a:srgbClr val="800000"/>
                </a:solidFill>
              </a:defRPr>
            </a:lvl1pPr>
          </a:lstStyle>
          <a:p>
            <a:r>
              <a:rPr lang="en-US"/>
              <a:t>Click to edit Master title style</a:t>
            </a:r>
          </a:p>
        </p:txBody>
      </p:sp>
      <p:sp>
        <p:nvSpPr>
          <p:cNvPr id="3" name="Subtitle 2"/>
          <p:cNvSpPr>
            <a:spLocks noGrp="1"/>
          </p:cNvSpPr>
          <p:nvPr>
            <p:ph type="subTitle" idx="1"/>
          </p:nvPr>
        </p:nvSpPr>
        <p:spPr>
          <a:xfrm>
            <a:off x="3048000" y="2209800"/>
            <a:ext cx="5486400" cy="2438400"/>
          </a:xfrm>
        </p:spPr>
        <p:txBody>
          <a:bodyPr/>
          <a:lstStyle>
            <a:lvl1pPr marL="0" indent="0" algn="l">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35063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159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28601"/>
            <a:ext cx="2438400" cy="4648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4" name="Content Placeholder 3"/>
          <p:cNvSpPr>
            <a:spLocks noGrp="1"/>
          </p:cNvSpPr>
          <p:nvPr>
            <p:ph sz="half" idx="2"/>
          </p:nvPr>
        </p:nvSpPr>
        <p:spPr>
          <a:xfrm>
            <a:off x="3200400" y="274637"/>
            <a:ext cx="54864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825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957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26C518-92C2-2342-9860-24D8D2F23535}"/>
              </a:ext>
            </a:extLst>
          </p:cNvPr>
          <p:cNvSpPr txBox="1">
            <a:spLocks/>
          </p:cNvSpPr>
          <p:nvPr/>
        </p:nvSpPr>
        <p:spPr bwMode="auto">
          <a:xfrm>
            <a:off x="3200400" y="5257800"/>
            <a:ext cx="5486400" cy="1143000"/>
          </a:xfrm>
          <a:prstGeom prst="rect">
            <a:avLst/>
          </a:prstGeom>
          <a:noFill/>
          <a:ln>
            <a:noFill/>
          </a:ln>
          <a:extLst>
            <a:ext uri="{909E8E84-426E-40dd-AFC4-6F175D3DCCD1}"/>
            <a:ext uri="{91240B29-F687-4f45-9708-019B960494DF}"/>
            <a:ext uri="{FAA26D3D-D897-4be2-8F04-BA451C77F1D7}"/>
          </a:extLst>
        </p:spPr>
        <p:txBody>
          <a:bodyPr anchor="ctr"/>
          <a:lstStyle>
            <a:lvl1pPr algn="ctr" defTabSz="457200" rtl="0" fontAlgn="base">
              <a:spcBef>
                <a:spcPct val="0"/>
              </a:spcBef>
              <a:spcAft>
                <a:spcPct val="0"/>
              </a:spcAft>
              <a:defRPr sz="4400" kern="1200">
                <a:solidFill>
                  <a:schemeClr val="bg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sz="3300"/>
              <a:t>Click to edit Master title style</a:t>
            </a:r>
          </a:p>
        </p:txBody>
      </p:sp>
      <p:sp>
        <p:nvSpPr>
          <p:cNvPr id="2" name="Title 1"/>
          <p:cNvSpPr>
            <a:spLocks noGrp="1"/>
          </p:cNvSpPr>
          <p:nvPr>
            <p:ph type="title"/>
          </p:nvPr>
        </p:nvSpPr>
        <p:spPr>
          <a:xfrm>
            <a:off x="228601" y="273049"/>
            <a:ext cx="2438400"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200400" y="273051"/>
            <a:ext cx="5486400" cy="46037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2" y="1435102"/>
            <a:ext cx="2438401"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515869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76600" y="381000"/>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28600" y="457200"/>
            <a:ext cx="2438400" cy="4343400"/>
          </a:xfrm>
        </p:spPr>
        <p:txBody>
          <a:bodyPr/>
          <a:lstStyle>
            <a:lvl1pPr marL="214313" indent="-214313">
              <a:buFont typeface="Arial"/>
              <a:buChar char="•"/>
              <a:defRPr sz="1050" b="1">
                <a:latin typeface="Ariel"/>
                <a:cs typeface="Arie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7018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7147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28523010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295401"/>
            <a:ext cx="3505200" cy="48307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295401"/>
            <a:ext cx="3733800" cy="48307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1935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9"/>
            <a:ext cx="7696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535113"/>
            <a:ext cx="35067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90600" y="2174875"/>
            <a:ext cx="35067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535113"/>
            <a:ext cx="3810000"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76800" y="2174875"/>
            <a:ext cx="38100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52898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9001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4645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2" y="273049"/>
            <a:ext cx="25511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2" y="1435102"/>
            <a:ext cx="25511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5934293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4800600"/>
            <a:ext cx="6629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71600" y="612775"/>
            <a:ext cx="6629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371600" y="5367338"/>
            <a:ext cx="6629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158633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74A67D89-54DE-B647-921A-E59D54EC070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a:extLst>
              <a:ext uri="{FF2B5EF4-FFF2-40B4-BE49-F238E27FC236}">
                <a16:creationId xmlns:a16="http://schemas.microsoft.com/office/drawing/2014/main" id="{322E482F-C2E2-7944-A35A-C3BCDFFCED9F}"/>
              </a:ext>
            </a:extLst>
          </p:cNvPr>
          <p:cNvSpPr>
            <a:spLocks noGrp="1" noChangeArrowheads="1"/>
          </p:cNvSpPr>
          <p:nvPr>
            <p:ph type="title"/>
          </p:nvPr>
        </p:nvSpPr>
        <p:spPr bwMode="auto">
          <a:xfrm>
            <a:off x="762000" y="152401"/>
            <a:ext cx="7696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3">
            <a:extLst>
              <a:ext uri="{FF2B5EF4-FFF2-40B4-BE49-F238E27FC236}">
                <a16:creationId xmlns:a16="http://schemas.microsoft.com/office/drawing/2014/main" id="{89F2968A-0142-084E-B3F8-6EFB7F6374F3}"/>
              </a:ext>
            </a:extLst>
          </p:cNvPr>
          <p:cNvSpPr>
            <a:spLocks noGrp="1" noChangeArrowheads="1"/>
          </p:cNvSpPr>
          <p:nvPr>
            <p:ph type="body" idx="1"/>
          </p:nvPr>
        </p:nvSpPr>
        <p:spPr bwMode="auto">
          <a:xfrm>
            <a:off x="762000" y="1295401"/>
            <a:ext cx="76962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7043860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p:hf sldNum="0" hdr="0" ftr="0" dt="0"/>
  <p:txStyles>
    <p:titleStyle>
      <a:lvl1pPr algn="ctr" rtl="0" eaLnBrk="1" fontAlgn="base" hangingPunct="1">
        <a:spcBef>
          <a:spcPct val="0"/>
        </a:spcBef>
        <a:spcAft>
          <a:spcPct val="0"/>
        </a:spcAft>
        <a:defRPr sz="2700" b="1">
          <a:solidFill>
            <a:srgbClr val="993333"/>
          </a:solidFill>
          <a:latin typeface="+mj-lt"/>
          <a:ea typeface="+mj-ea"/>
          <a:cs typeface="ＭＳ Ｐゴシック" charset="0"/>
        </a:defRPr>
      </a:lvl1pPr>
      <a:lvl2pPr algn="ctr" rtl="0" eaLnBrk="1" fontAlgn="base" hangingPunct="1">
        <a:spcBef>
          <a:spcPct val="0"/>
        </a:spcBef>
        <a:spcAft>
          <a:spcPct val="0"/>
        </a:spcAft>
        <a:defRPr sz="2700" b="1">
          <a:solidFill>
            <a:srgbClr val="993333"/>
          </a:solidFill>
          <a:latin typeface="Arial" charset="0"/>
          <a:ea typeface="ＭＳ Ｐゴシック" charset="0"/>
          <a:cs typeface="ＭＳ Ｐゴシック" charset="0"/>
        </a:defRPr>
      </a:lvl2pPr>
      <a:lvl3pPr algn="ctr" rtl="0" eaLnBrk="1" fontAlgn="base" hangingPunct="1">
        <a:spcBef>
          <a:spcPct val="0"/>
        </a:spcBef>
        <a:spcAft>
          <a:spcPct val="0"/>
        </a:spcAft>
        <a:defRPr sz="2700" b="1">
          <a:solidFill>
            <a:srgbClr val="993333"/>
          </a:solidFill>
          <a:latin typeface="Arial" charset="0"/>
          <a:ea typeface="ＭＳ Ｐゴシック" charset="0"/>
          <a:cs typeface="ＭＳ Ｐゴシック" charset="0"/>
        </a:defRPr>
      </a:lvl3pPr>
      <a:lvl4pPr algn="ctr" rtl="0" eaLnBrk="1" fontAlgn="base" hangingPunct="1">
        <a:spcBef>
          <a:spcPct val="0"/>
        </a:spcBef>
        <a:spcAft>
          <a:spcPct val="0"/>
        </a:spcAft>
        <a:defRPr sz="2700" b="1">
          <a:solidFill>
            <a:srgbClr val="993333"/>
          </a:solidFill>
          <a:latin typeface="Arial" charset="0"/>
          <a:ea typeface="ＭＳ Ｐゴシック" charset="0"/>
          <a:cs typeface="ＭＳ Ｐゴシック" charset="0"/>
        </a:defRPr>
      </a:lvl4pPr>
      <a:lvl5pPr algn="ctr" rtl="0" eaLnBrk="1" fontAlgn="base" hangingPunct="1">
        <a:spcBef>
          <a:spcPct val="0"/>
        </a:spcBef>
        <a:spcAft>
          <a:spcPct val="0"/>
        </a:spcAft>
        <a:defRPr sz="2700" b="1">
          <a:solidFill>
            <a:srgbClr val="993333"/>
          </a:solidFill>
          <a:latin typeface="Arial" charset="0"/>
          <a:ea typeface="ＭＳ Ｐゴシック" charset="0"/>
          <a:cs typeface="ＭＳ Ｐゴシック" charset="0"/>
        </a:defRPr>
      </a:lvl5pPr>
      <a:lvl6pPr marL="342900" algn="ctr" rtl="0" eaLnBrk="1" fontAlgn="base" hangingPunct="1">
        <a:spcBef>
          <a:spcPct val="0"/>
        </a:spcBef>
        <a:spcAft>
          <a:spcPct val="0"/>
        </a:spcAft>
        <a:defRPr sz="2700" b="1">
          <a:solidFill>
            <a:srgbClr val="993333"/>
          </a:solidFill>
          <a:latin typeface="Arial" charset="0"/>
          <a:ea typeface="ＭＳ Ｐゴシック" charset="0"/>
        </a:defRPr>
      </a:lvl6pPr>
      <a:lvl7pPr marL="685800" algn="ctr" rtl="0" eaLnBrk="1" fontAlgn="base" hangingPunct="1">
        <a:spcBef>
          <a:spcPct val="0"/>
        </a:spcBef>
        <a:spcAft>
          <a:spcPct val="0"/>
        </a:spcAft>
        <a:defRPr sz="2700" b="1">
          <a:solidFill>
            <a:srgbClr val="993333"/>
          </a:solidFill>
          <a:latin typeface="Arial" charset="0"/>
          <a:ea typeface="ＭＳ Ｐゴシック" charset="0"/>
        </a:defRPr>
      </a:lvl7pPr>
      <a:lvl8pPr marL="1028700" algn="ctr" rtl="0" eaLnBrk="1" fontAlgn="base" hangingPunct="1">
        <a:spcBef>
          <a:spcPct val="0"/>
        </a:spcBef>
        <a:spcAft>
          <a:spcPct val="0"/>
        </a:spcAft>
        <a:defRPr sz="2700" b="1">
          <a:solidFill>
            <a:srgbClr val="993333"/>
          </a:solidFill>
          <a:latin typeface="Arial" charset="0"/>
          <a:ea typeface="ＭＳ Ｐゴシック" charset="0"/>
        </a:defRPr>
      </a:lvl8pPr>
      <a:lvl9pPr marL="1371600" algn="ctr" rtl="0" eaLnBrk="1" fontAlgn="base" hangingPunct="1">
        <a:spcBef>
          <a:spcPct val="0"/>
        </a:spcBef>
        <a:spcAft>
          <a:spcPct val="0"/>
        </a:spcAft>
        <a:defRPr sz="2700" b="1">
          <a:solidFill>
            <a:srgbClr val="993333"/>
          </a:solidFill>
          <a:latin typeface="Arial" charset="0"/>
          <a:ea typeface="ＭＳ Ｐゴシック" charset="0"/>
        </a:defRPr>
      </a:lvl9pPr>
    </p:titleStyle>
    <p:bodyStyle>
      <a:lvl1pPr marL="257175" indent="-257175" algn="l" rtl="0" eaLnBrk="1" fontAlgn="base" hangingPunct="1">
        <a:spcBef>
          <a:spcPct val="20000"/>
        </a:spcBef>
        <a:spcAft>
          <a:spcPct val="0"/>
        </a:spcAft>
        <a:buClr>
          <a:srgbClr val="993333"/>
        </a:buClr>
        <a:buChar char="•"/>
        <a:defRPr sz="2400">
          <a:solidFill>
            <a:srgbClr val="003366"/>
          </a:solidFill>
          <a:latin typeface="+mn-lt"/>
          <a:ea typeface="+mn-ea"/>
          <a:cs typeface="ＭＳ Ｐゴシック" charset="0"/>
        </a:defRPr>
      </a:lvl1pPr>
      <a:lvl2pPr marL="557213" indent="-214313" algn="l" rtl="0" eaLnBrk="1" fontAlgn="base" hangingPunct="1">
        <a:spcBef>
          <a:spcPct val="20000"/>
        </a:spcBef>
        <a:spcAft>
          <a:spcPct val="0"/>
        </a:spcAft>
        <a:buClr>
          <a:srgbClr val="993333"/>
        </a:buClr>
        <a:buChar char="–"/>
        <a:defRPr sz="2100">
          <a:solidFill>
            <a:srgbClr val="003366"/>
          </a:solidFill>
          <a:latin typeface="+mn-lt"/>
          <a:ea typeface="+mn-ea"/>
        </a:defRPr>
      </a:lvl2pPr>
      <a:lvl3pPr marL="857250" indent="-171450" algn="l" rtl="0" eaLnBrk="1" fontAlgn="base" hangingPunct="1">
        <a:spcBef>
          <a:spcPct val="20000"/>
        </a:spcBef>
        <a:spcAft>
          <a:spcPct val="0"/>
        </a:spcAft>
        <a:buClr>
          <a:srgbClr val="993333"/>
        </a:buClr>
        <a:buChar char="•"/>
        <a:defRPr sz="1800">
          <a:solidFill>
            <a:srgbClr val="003366"/>
          </a:solidFill>
          <a:latin typeface="+mn-lt"/>
          <a:ea typeface="+mn-ea"/>
        </a:defRPr>
      </a:lvl3pPr>
      <a:lvl4pPr marL="1200150" indent="-171450" algn="l" rtl="0" eaLnBrk="1" fontAlgn="base" hangingPunct="1">
        <a:spcBef>
          <a:spcPct val="20000"/>
        </a:spcBef>
        <a:spcAft>
          <a:spcPct val="0"/>
        </a:spcAft>
        <a:buClr>
          <a:srgbClr val="993333"/>
        </a:buClr>
        <a:buChar char="–"/>
        <a:defRPr sz="1500">
          <a:solidFill>
            <a:srgbClr val="003366"/>
          </a:solidFill>
          <a:latin typeface="+mn-lt"/>
          <a:ea typeface="+mn-ea"/>
        </a:defRPr>
      </a:lvl4pPr>
      <a:lvl5pPr marL="1543050" indent="-171450" algn="l" rtl="0" eaLnBrk="1" fontAlgn="base" hangingPunct="1">
        <a:spcBef>
          <a:spcPct val="20000"/>
        </a:spcBef>
        <a:spcAft>
          <a:spcPct val="0"/>
        </a:spcAft>
        <a:buClr>
          <a:srgbClr val="993333"/>
        </a:buClr>
        <a:buChar char="»"/>
        <a:defRPr sz="1500">
          <a:solidFill>
            <a:srgbClr val="003366"/>
          </a:solidFill>
          <a:latin typeface="+mn-lt"/>
          <a:ea typeface="+mn-ea"/>
        </a:defRPr>
      </a:lvl5pPr>
      <a:lvl6pPr marL="1885950" indent="-171450" algn="l" rtl="0" eaLnBrk="1" fontAlgn="base" hangingPunct="1">
        <a:spcBef>
          <a:spcPct val="20000"/>
        </a:spcBef>
        <a:spcAft>
          <a:spcPct val="0"/>
        </a:spcAft>
        <a:buClr>
          <a:srgbClr val="993333"/>
        </a:buClr>
        <a:buChar char="»"/>
        <a:defRPr sz="1500">
          <a:solidFill>
            <a:srgbClr val="003366"/>
          </a:solidFill>
          <a:latin typeface="+mn-lt"/>
          <a:ea typeface="+mn-ea"/>
        </a:defRPr>
      </a:lvl6pPr>
      <a:lvl7pPr marL="2228850" indent="-171450" algn="l" rtl="0" eaLnBrk="1" fontAlgn="base" hangingPunct="1">
        <a:spcBef>
          <a:spcPct val="20000"/>
        </a:spcBef>
        <a:spcAft>
          <a:spcPct val="0"/>
        </a:spcAft>
        <a:buClr>
          <a:srgbClr val="993333"/>
        </a:buClr>
        <a:buChar char="»"/>
        <a:defRPr sz="1500">
          <a:solidFill>
            <a:srgbClr val="003366"/>
          </a:solidFill>
          <a:latin typeface="+mn-lt"/>
          <a:ea typeface="+mn-ea"/>
        </a:defRPr>
      </a:lvl7pPr>
      <a:lvl8pPr marL="2571750" indent="-171450" algn="l" rtl="0" eaLnBrk="1" fontAlgn="base" hangingPunct="1">
        <a:spcBef>
          <a:spcPct val="20000"/>
        </a:spcBef>
        <a:spcAft>
          <a:spcPct val="0"/>
        </a:spcAft>
        <a:buClr>
          <a:srgbClr val="993333"/>
        </a:buClr>
        <a:buChar char="»"/>
        <a:defRPr sz="1500">
          <a:solidFill>
            <a:srgbClr val="003366"/>
          </a:solidFill>
          <a:latin typeface="+mn-lt"/>
          <a:ea typeface="+mn-ea"/>
        </a:defRPr>
      </a:lvl8pPr>
      <a:lvl9pPr marL="2914650" indent="-171450" algn="l" rtl="0" eaLnBrk="1" fontAlgn="base" hangingPunct="1">
        <a:spcBef>
          <a:spcPct val="20000"/>
        </a:spcBef>
        <a:spcAft>
          <a:spcPct val="0"/>
        </a:spcAft>
        <a:buClr>
          <a:srgbClr val="993333"/>
        </a:buClr>
        <a:buChar char="»"/>
        <a:defRPr sz="1500">
          <a:solidFill>
            <a:srgbClr val="003366"/>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8F68EA4F-3D5A-5B41-B407-A699D2CF638B}"/>
              </a:ext>
            </a:extLst>
          </p:cNvPr>
          <p:cNvSpPr>
            <a:spLocks noGrp="1"/>
          </p:cNvSpPr>
          <p:nvPr>
            <p:ph type="title"/>
          </p:nvPr>
        </p:nvSpPr>
        <p:spPr bwMode="auto">
          <a:xfrm>
            <a:off x="3048000" y="5257800"/>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49FB47BC-687E-194A-BB2F-9B38A68F9B1D}"/>
              </a:ext>
            </a:extLst>
          </p:cNvPr>
          <p:cNvSpPr>
            <a:spLocks noGrp="1"/>
          </p:cNvSpPr>
          <p:nvPr>
            <p:ph type="body" idx="1"/>
          </p:nvPr>
        </p:nvSpPr>
        <p:spPr bwMode="auto">
          <a:xfrm>
            <a:off x="3124200" y="457200"/>
            <a:ext cx="5638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076" name="Picture 2">
            <a:extLst>
              <a:ext uri="{FF2B5EF4-FFF2-40B4-BE49-F238E27FC236}">
                <a16:creationId xmlns:a16="http://schemas.microsoft.com/office/drawing/2014/main" id="{8791A2A9-DC2B-6B43-A687-3CC07264E4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14440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sldNum="0" hdr="0" ftr="0" dt="0"/>
  <p:txStyles>
    <p:titleStyle>
      <a:lvl1pPr algn="ctr" defTabSz="342900" rtl="0" eaLnBrk="1" fontAlgn="base" hangingPunct="1">
        <a:spcBef>
          <a:spcPct val="0"/>
        </a:spcBef>
        <a:spcAft>
          <a:spcPct val="0"/>
        </a:spcAft>
        <a:defRPr sz="3300" kern="1200">
          <a:solidFill>
            <a:schemeClr val="bg1"/>
          </a:solidFill>
          <a:latin typeface="+mj-lt"/>
          <a:ea typeface="ＭＳ Ｐゴシック" charset="0"/>
          <a:cs typeface="ＭＳ Ｐゴシック" charset="0"/>
        </a:defRPr>
      </a:lvl1pPr>
      <a:lvl2pPr algn="ctr" defTabSz="342900" rtl="0" eaLnBrk="1" fontAlgn="base" hangingPunct="1">
        <a:spcBef>
          <a:spcPct val="0"/>
        </a:spcBef>
        <a:spcAft>
          <a:spcPct val="0"/>
        </a:spcAft>
        <a:defRPr sz="3300">
          <a:solidFill>
            <a:schemeClr val="bg1"/>
          </a:solidFill>
          <a:latin typeface="Calibri" charset="0"/>
          <a:ea typeface="ＭＳ Ｐゴシック" charset="0"/>
          <a:cs typeface="ＭＳ Ｐゴシック" charset="0"/>
        </a:defRPr>
      </a:lvl2pPr>
      <a:lvl3pPr algn="ctr" defTabSz="342900" rtl="0" eaLnBrk="1" fontAlgn="base" hangingPunct="1">
        <a:spcBef>
          <a:spcPct val="0"/>
        </a:spcBef>
        <a:spcAft>
          <a:spcPct val="0"/>
        </a:spcAft>
        <a:defRPr sz="3300">
          <a:solidFill>
            <a:schemeClr val="bg1"/>
          </a:solidFill>
          <a:latin typeface="Calibri" charset="0"/>
          <a:ea typeface="ＭＳ Ｐゴシック" charset="0"/>
          <a:cs typeface="ＭＳ Ｐゴシック" charset="0"/>
        </a:defRPr>
      </a:lvl3pPr>
      <a:lvl4pPr algn="ctr" defTabSz="342900" rtl="0" eaLnBrk="1" fontAlgn="base" hangingPunct="1">
        <a:spcBef>
          <a:spcPct val="0"/>
        </a:spcBef>
        <a:spcAft>
          <a:spcPct val="0"/>
        </a:spcAft>
        <a:defRPr sz="3300">
          <a:solidFill>
            <a:schemeClr val="bg1"/>
          </a:solidFill>
          <a:latin typeface="Calibri" charset="0"/>
          <a:ea typeface="ＭＳ Ｐゴシック" charset="0"/>
          <a:cs typeface="ＭＳ Ｐゴシック" charset="0"/>
        </a:defRPr>
      </a:lvl4pPr>
      <a:lvl5pPr algn="ctr" defTabSz="342900" rtl="0" eaLnBrk="1" fontAlgn="base" hangingPunct="1">
        <a:spcBef>
          <a:spcPct val="0"/>
        </a:spcBef>
        <a:spcAft>
          <a:spcPct val="0"/>
        </a:spcAft>
        <a:defRPr sz="3300">
          <a:solidFill>
            <a:schemeClr val="bg1"/>
          </a:solidFill>
          <a:latin typeface="Calibri" charset="0"/>
          <a:ea typeface="ＭＳ Ｐゴシック" charset="0"/>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Clr>
          <a:srgbClr val="800000"/>
        </a:buClr>
        <a:buFont typeface="Arial" panose="020B0604020202020204" pitchFamily="34" charset="0"/>
        <a:buChar char="•"/>
        <a:defRPr sz="2400" kern="1200">
          <a:solidFill>
            <a:schemeClr val="tx2"/>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Clr>
          <a:srgbClr val="800000"/>
        </a:buClr>
        <a:buFont typeface="Arial" panose="020B0604020202020204" pitchFamily="34" charset="0"/>
        <a:buChar char="–"/>
        <a:defRPr sz="2100" kern="1200">
          <a:solidFill>
            <a:schemeClr val="tx2"/>
          </a:solidFill>
          <a:latin typeface="+mn-lt"/>
          <a:ea typeface="ＭＳ Ｐゴシック" charset="0"/>
          <a:cs typeface="+mn-cs"/>
        </a:defRPr>
      </a:lvl2pPr>
      <a:lvl3pPr marL="857250" indent="-171450" algn="l" defTabSz="342900" rtl="0" eaLnBrk="1" fontAlgn="base" hangingPunct="1">
        <a:spcBef>
          <a:spcPct val="20000"/>
        </a:spcBef>
        <a:spcAft>
          <a:spcPct val="0"/>
        </a:spcAft>
        <a:buClr>
          <a:srgbClr val="800000"/>
        </a:buClr>
        <a:buFont typeface="Arial" panose="020B0604020202020204" pitchFamily="34" charset="0"/>
        <a:buChar char="•"/>
        <a:defRPr sz="1800" kern="1200">
          <a:solidFill>
            <a:schemeClr val="tx2"/>
          </a:solidFill>
          <a:latin typeface="+mn-lt"/>
          <a:ea typeface="ＭＳ Ｐゴシック" charset="0"/>
          <a:cs typeface="+mn-cs"/>
        </a:defRPr>
      </a:lvl3pPr>
      <a:lvl4pPr marL="1200150" indent="-171450" algn="l" defTabSz="342900" rtl="0" eaLnBrk="1" fontAlgn="base" hangingPunct="1">
        <a:spcBef>
          <a:spcPct val="20000"/>
        </a:spcBef>
        <a:spcAft>
          <a:spcPct val="0"/>
        </a:spcAft>
        <a:buClr>
          <a:srgbClr val="800000"/>
        </a:buClr>
        <a:buFont typeface="Arial" panose="020B0604020202020204" pitchFamily="34" charset="0"/>
        <a:buChar char="–"/>
        <a:defRPr sz="1500" kern="1200">
          <a:solidFill>
            <a:schemeClr val="tx2"/>
          </a:solidFill>
          <a:latin typeface="+mn-lt"/>
          <a:ea typeface="ＭＳ Ｐゴシック" charset="0"/>
          <a:cs typeface="+mn-cs"/>
        </a:defRPr>
      </a:lvl4pPr>
      <a:lvl5pPr marL="1543050" indent="-171450" algn="l" defTabSz="342900" rtl="0" eaLnBrk="1" fontAlgn="base" hangingPunct="1">
        <a:spcBef>
          <a:spcPct val="20000"/>
        </a:spcBef>
        <a:spcAft>
          <a:spcPct val="0"/>
        </a:spcAft>
        <a:buClr>
          <a:srgbClr val="800000"/>
        </a:buClr>
        <a:buFont typeface="Arial" panose="020B0604020202020204" pitchFamily="34" charset="0"/>
        <a:buChar char="»"/>
        <a:defRPr sz="1500" kern="1200">
          <a:solidFill>
            <a:schemeClr val="tx2"/>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j.gov/education/ethics/coi.s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5.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3.png"/><Relationship Id="rId4" Type="http://schemas.openxmlformats.org/officeDocument/2006/relationships/package" Target="../embeddings/Microsoft_Word_Document.docx"/></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1.docx"/><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5.png"/><Relationship Id="rId5" Type="http://schemas.openxmlformats.org/officeDocument/2006/relationships/image" Target="../media/image52.png"/><Relationship Id="rId4" Type="http://schemas.openxmlformats.org/officeDocument/2006/relationships/image" Target="../media/image54.e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6172F1-198E-3EAB-B973-229DE22FBD66}"/>
              </a:ext>
            </a:extLst>
          </p:cNvPr>
          <p:cNvPicPr>
            <a:picLocks noChangeAspect="1"/>
          </p:cNvPicPr>
          <p:nvPr/>
        </p:nvPicPr>
        <p:blipFill>
          <a:blip r:embed="rId2"/>
          <a:stretch>
            <a:fillRect/>
          </a:stretch>
        </p:blipFill>
        <p:spPr>
          <a:xfrm>
            <a:off x="8" y="-1"/>
            <a:ext cx="6631611" cy="5557421"/>
          </a:xfrm>
          <a:prstGeom prst="rect">
            <a:avLst/>
          </a:prstGeom>
        </p:spPr>
      </p:pic>
      <p:sp>
        <p:nvSpPr>
          <p:cNvPr id="10" name="TextBox 9">
            <a:extLst>
              <a:ext uri="{FF2B5EF4-FFF2-40B4-BE49-F238E27FC236}">
                <a16:creationId xmlns:a16="http://schemas.microsoft.com/office/drawing/2014/main" id="{D04DD4B4-A769-5467-59CB-6D8ACDBAE621}"/>
              </a:ext>
            </a:extLst>
          </p:cNvPr>
          <p:cNvSpPr txBox="1"/>
          <p:nvPr/>
        </p:nvSpPr>
        <p:spPr>
          <a:xfrm>
            <a:off x="559293" y="4722918"/>
            <a:ext cx="2493055" cy="646331"/>
          </a:xfrm>
          <a:prstGeom prst="rect">
            <a:avLst/>
          </a:prstGeom>
          <a:noFill/>
        </p:spPr>
        <p:txBody>
          <a:bodyPr wrap="none" rtlCol="0">
            <a:spAutoFit/>
          </a:bodyPr>
          <a:lstStyle/>
          <a:p>
            <a:r>
              <a:rPr lang="en-US" dirty="0"/>
              <a:t>Presented by:</a:t>
            </a:r>
          </a:p>
          <a:p>
            <a:r>
              <a:rPr lang="en-US"/>
              <a:t>NJSBA </a:t>
            </a:r>
            <a:r>
              <a:rPr lang="en-US" dirty="0"/>
              <a:t>Field Services</a:t>
            </a:r>
          </a:p>
        </p:txBody>
      </p:sp>
    </p:spTree>
    <p:extLst>
      <p:ext uri="{BB962C8B-B14F-4D97-AF65-F5344CB8AC3E}">
        <p14:creationId xmlns:p14="http://schemas.microsoft.com/office/powerpoint/2010/main" val="237650405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E971840-34A5-339D-7172-F62634E7E486}"/>
              </a:ext>
            </a:extLst>
          </p:cNvPr>
          <p:cNvSpPr>
            <a:spLocks noGrp="1" noChangeArrowheads="1"/>
          </p:cNvSpPr>
          <p:nvPr>
            <p:ph type="title"/>
          </p:nvPr>
        </p:nvSpPr>
        <p:spPr>
          <a:xfrm>
            <a:off x="762000" y="69372"/>
            <a:ext cx="7315200" cy="1324928"/>
          </a:xfrm>
          <a:ln>
            <a:noFill/>
            <a:miter lim="800000"/>
            <a:headEnd/>
            <a:tailEnd/>
          </a:ln>
        </p:spPr>
        <p:txBody>
          <a:bodyPr/>
          <a:lstStyle/>
          <a:p>
            <a:r>
              <a:rPr lang="en-US" altLang="en-US" sz="3600" dirty="0">
                <a:solidFill>
                  <a:schemeClr val="tx1"/>
                </a:solidFill>
                <a:latin typeface="Calibri" panose="020F0502020204030204" pitchFamily="34" charset="0"/>
                <a:cs typeface="Calibri" panose="020F0502020204030204" pitchFamily="34" charset="0"/>
              </a:rPr>
              <a:t>Code of Ethics </a:t>
            </a:r>
            <a:br>
              <a:rPr lang="en-US" altLang="en-US" sz="3200" dirty="0">
                <a:solidFill>
                  <a:schemeClr val="tx1"/>
                </a:solidFill>
              </a:rPr>
            </a:br>
            <a:r>
              <a:rPr lang="en-US" altLang="en-US" sz="3200" dirty="0">
                <a:solidFill>
                  <a:schemeClr val="tx1"/>
                </a:solidFill>
                <a:latin typeface="Calibri" panose="020F0502020204030204" pitchFamily="34" charset="0"/>
                <a:cs typeface="Calibri" panose="020F0502020204030204" pitchFamily="34" charset="0"/>
              </a:rPr>
              <a:t>for School Board Members Only                </a:t>
            </a:r>
            <a:br>
              <a:rPr lang="en-US" altLang="en-US" dirty="0">
                <a:latin typeface="Calibri" panose="020F0502020204030204" pitchFamily="34" charset="0"/>
                <a:cs typeface="Calibri" panose="020F0502020204030204" pitchFamily="34" charset="0"/>
              </a:rPr>
            </a:br>
            <a:r>
              <a:rPr lang="en-US" altLang="en-US" sz="1600" b="0" i="1" dirty="0">
                <a:solidFill>
                  <a:schemeClr val="tx1"/>
                </a:solidFill>
                <a:latin typeface="Calibri" panose="020F0502020204030204" pitchFamily="34" charset="0"/>
                <a:cs typeface="Calibri" panose="020F0502020204030204" pitchFamily="34" charset="0"/>
              </a:rPr>
              <a:t>N.J.S.A. </a:t>
            </a:r>
            <a:r>
              <a:rPr lang="en-US" altLang="en-US" sz="1600" b="0" dirty="0">
                <a:solidFill>
                  <a:schemeClr val="tx1"/>
                </a:solidFill>
                <a:latin typeface="Calibri" panose="020F0502020204030204" pitchFamily="34" charset="0"/>
                <a:cs typeface="Calibri" panose="020F0502020204030204" pitchFamily="34" charset="0"/>
              </a:rPr>
              <a:t>18A:12-24.1, N.J.A.C. 6A:28-6.4(a)</a:t>
            </a:r>
          </a:p>
        </p:txBody>
      </p:sp>
      <p:sp>
        <p:nvSpPr>
          <p:cNvPr id="5" name="Rectangle 3">
            <a:extLst>
              <a:ext uri="{FF2B5EF4-FFF2-40B4-BE49-F238E27FC236}">
                <a16:creationId xmlns:a16="http://schemas.microsoft.com/office/drawing/2014/main" id="{B78B0DF4-A64E-A453-B161-0BD164DF40C1}"/>
              </a:ext>
            </a:extLst>
          </p:cNvPr>
          <p:cNvSpPr>
            <a:spLocks noGrp="1" noChangeArrowheads="1"/>
          </p:cNvSpPr>
          <p:nvPr>
            <p:ph idx="1"/>
          </p:nvPr>
        </p:nvSpPr>
        <p:spPr>
          <a:xfrm>
            <a:off x="533400" y="1600705"/>
            <a:ext cx="8199120" cy="2889504"/>
          </a:xfrm>
          <a:prstGeom prst="flowChartInputOutput">
            <a:avLst/>
          </a:prstGeom>
          <a:solidFill>
            <a:srgbClr val="D0E7D8"/>
          </a:solidFill>
          <a:ln>
            <a:noFill/>
          </a:ln>
        </p:spPr>
        <p:txBody>
          <a:bodyPr lIns="0" rIns="91440" anchor="ctr">
            <a:noAutofit/>
          </a:bodyPr>
          <a:lstStyle/>
          <a:p>
            <a:pPr marL="609600" indent="-609600">
              <a:lnSpc>
                <a:spcPct val="90000"/>
              </a:lnSpc>
              <a:buFontTx/>
              <a:buNone/>
              <a:defRPr/>
            </a:pPr>
            <a:r>
              <a:rPr lang="en-US" altLang="en-US" b="1" dirty="0">
                <a:cs typeface="Times New Roman" pitchFamily="18" charset="0"/>
              </a:rPr>
              <a:t>	</a:t>
            </a:r>
            <a:r>
              <a:rPr lang="en-US" altLang="en-US" dirty="0">
                <a:solidFill>
                  <a:schemeClr val="tx1"/>
                </a:solidFill>
                <a:cs typeface="Times New Roman" pitchFamily="18" charset="0"/>
              </a:rPr>
              <a:t>I will uphold and enforce all laws, rules and regulations of the State Board of Education, and court orders pertaining to schools. Desired changes shall be brought about only through legal and ethical procedures.</a:t>
            </a:r>
            <a:endParaRPr lang="en-US" altLang="en-US" b="1" i="1" dirty="0">
              <a:solidFill>
                <a:schemeClr val="tx1"/>
              </a:solidFill>
            </a:endParaRPr>
          </a:p>
        </p:txBody>
      </p:sp>
      <p:sp>
        <p:nvSpPr>
          <p:cNvPr id="6" name="Rectangle 5">
            <a:extLst>
              <a:ext uri="{FF2B5EF4-FFF2-40B4-BE49-F238E27FC236}">
                <a16:creationId xmlns:a16="http://schemas.microsoft.com/office/drawing/2014/main" id="{5B24D31B-0463-42A9-8B5E-0A71B53261E4}"/>
              </a:ext>
            </a:extLst>
          </p:cNvPr>
          <p:cNvSpPr/>
          <p:nvPr/>
        </p:nvSpPr>
        <p:spPr>
          <a:xfrm>
            <a:off x="844349" y="3083431"/>
            <a:ext cx="1255472"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a.</a:t>
            </a:r>
          </a:p>
        </p:txBody>
      </p:sp>
      <p:sp>
        <p:nvSpPr>
          <p:cNvPr id="7" name="Rectangle 6">
            <a:extLst>
              <a:ext uri="{FF2B5EF4-FFF2-40B4-BE49-F238E27FC236}">
                <a16:creationId xmlns:a16="http://schemas.microsoft.com/office/drawing/2014/main" id="{6A31444D-10E4-9F25-7D6B-913575CAD86B}"/>
              </a:ext>
            </a:extLst>
          </p:cNvPr>
          <p:cNvSpPr/>
          <p:nvPr/>
        </p:nvSpPr>
        <p:spPr>
          <a:xfrm>
            <a:off x="601287" y="4475658"/>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
        <p:nvSpPr>
          <p:cNvPr id="8" name="TextBox 7">
            <a:extLst>
              <a:ext uri="{FF2B5EF4-FFF2-40B4-BE49-F238E27FC236}">
                <a16:creationId xmlns:a16="http://schemas.microsoft.com/office/drawing/2014/main" id="{5519625C-6AFC-8A2C-FAD5-6E9D2C6ED455}"/>
              </a:ext>
            </a:extLst>
          </p:cNvPr>
          <p:cNvSpPr txBox="1"/>
          <p:nvPr/>
        </p:nvSpPr>
        <p:spPr>
          <a:xfrm>
            <a:off x="601287" y="4812378"/>
            <a:ext cx="7208521"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Factual evidence shall include a copy of a final decision from any court of law or administrative agency of this State demonstrating that the respondent(s) failed to enforce all laws, rules and regulations of the State Board of Education, and/or court orders pertaining to schools or that the respondent brought about changes through illegal or unethical procedures.</a:t>
            </a:r>
          </a:p>
        </p:txBody>
      </p:sp>
    </p:spTree>
    <p:extLst>
      <p:ext uri="{BB962C8B-B14F-4D97-AF65-F5344CB8AC3E}">
        <p14:creationId xmlns:p14="http://schemas.microsoft.com/office/powerpoint/2010/main" val="25006917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5C79C7B-D70C-3315-B795-94F8D05FC03A}"/>
              </a:ext>
            </a:extLst>
          </p:cNvPr>
          <p:cNvSpPr>
            <a:spLocks noGrp="1" noChangeArrowheads="1"/>
          </p:cNvSpPr>
          <p:nvPr>
            <p:ph type="title"/>
          </p:nvPr>
        </p:nvSpPr>
        <p:spPr>
          <a:xfrm>
            <a:off x="762000" y="152400"/>
            <a:ext cx="7696200" cy="647700"/>
          </a:xfrm>
          <a:ln>
            <a:noFill/>
            <a:miter lim="800000"/>
            <a:headEnd/>
            <a:tailEnd/>
          </a:ln>
        </p:spPr>
        <p:txBody>
          <a:bodyPr/>
          <a:lstStyle/>
          <a:p>
            <a:r>
              <a:rPr lang="en-US" altLang="en-US" sz="3600" dirty="0">
                <a:solidFill>
                  <a:schemeClr val="tx1"/>
                </a:solidFill>
                <a:latin typeface="Calibri" panose="020F0502020204030204" pitchFamily="34" charset="0"/>
                <a:cs typeface="Calibri" panose="020F0502020204030204" pitchFamily="34" charset="0"/>
              </a:rPr>
              <a:t>Code of Ethics </a:t>
            </a:r>
            <a:r>
              <a:rPr lang="en-US" altLang="en-US" sz="2800" b="0" dirty="0">
                <a:solidFill>
                  <a:schemeClr val="tx1"/>
                </a:solidFill>
                <a:latin typeface="Calibri" panose="020F0502020204030204" pitchFamily="34" charset="0"/>
                <a:cs typeface="Calibri" panose="020F0502020204030204" pitchFamily="34" charset="0"/>
              </a:rPr>
              <a:t>(continued)</a:t>
            </a:r>
          </a:p>
        </p:txBody>
      </p:sp>
      <p:sp>
        <p:nvSpPr>
          <p:cNvPr id="5" name="Rectangle 3">
            <a:extLst>
              <a:ext uri="{FF2B5EF4-FFF2-40B4-BE49-F238E27FC236}">
                <a16:creationId xmlns:a16="http://schemas.microsoft.com/office/drawing/2014/main" id="{5755ADA2-509F-FE97-627F-7B94314AD558}"/>
              </a:ext>
            </a:extLst>
          </p:cNvPr>
          <p:cNvSpPr txBox="1">
            <a:spLocks noChangeArrowheads="1"/>
          </p:cNvSpPr>
          <p:nvPr/>
        </p:nvSpPr>
        <p:spPr bwMode="auto">
          <a:xfrm>
            <a:off x="342900" y="1070471"/>
            <a:ext cx="8202168" cy="2884584"/>
          </a:xfrm>
          <a:prstGeom prst="flowChartInputOutput">
            <a:avLst/>
          </a:prstGeom>
          <a:solidFill>
            <a:srgbClr val="D0E7D8"/>
          </a:solidFill>
          <a:ln>
            <a:noFill/>
          </a:ln>
          <a:effectLst/>
        </p:spPr>
        <p:txBody>
          <a:bodyPr vert="horz" wrap="square" lIns="0" tIns="45720" rIns="91440" bIns="45720" numCol="1" anchor="ctr"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marR="0" lvl="0" indent="-609600" algn="l" defTabSz="914400" rtl="0" eaLnBrk="0" fontAlgn="base" latinLnBrk="0" hangingPunct="0">
              <a:lnSpc>
                <a:spcPct val="90000"/>
              </a:lnSpc>
              <a:spcBef>
                <a:spcPct val="20000"/>
              </a:spcBef>
              <a:spcAft>
                <a:spcPct val="0"/>
              </a:spcAft>
              <a:buClr>
                <a:srgbClr val="993333"/>
              </a:buClr>
              <a:buSzTx/>
              <a:buFontTx/>
              <a:buNone/>
              <a:tabLst/>
              <a:defRPr/>
            </a:pPr>
            <a:r>
              <a:rPr kumimoji="0" lang="en-US" altLang="en-US" sz="2400" b="1" i="0" u="none" strike="noStrike" kern="0" cap="none" spc="0" normalizeH="0" baseline="0" noProof="0" dirty="0">
                <a:ln>
                  <a:noFill/>
                </a:ln>
                <a:solidFill>
                  <a:srgbClr val="003366"/>
                </a:solidFill>
                <a:effectLst/>
                <a:uLnTx/>
                <a:uFillTx/>
                <a:latin typeface="Arial"/>
                <a:ea typeface="ＭＳ Ｐゴシック"/>
                <a:cs typeface="Times New Roman" pitchFamily="18" charset="0"/>
              </a:rPr>
              <a:t>	</a:t>
            </a:r>
            <a:r>
              <a:rPr kumimoji="0" lang="en-US" altLang="en-US" sz="2800" b="0" i="0" u="none" strike="noStrike" kern="0" cap="none" spc="0" normalizeH="0" baseline="0" noProof="0" dirty="0">
                <a:ln>
                  <a:noFill/>
                </a:ln>
                <a:solidFill>
                  <a:schemeClr val="tx1"/>
                </a:solidFill>
                <a:effectLst/>
                <a:uLnTx/>
                <a:uFillTx/>
                <a:latin typeface="Arial"/>
                <a:ea typeface="ＭＳ Ｐゴシック"/>
                <a:cs typeface="Times New Roman" pitchFamily="18" charset="0"/>
              </a:rPr>
              <a:t>I will make decisions in terms of the educational welfare of children and will seek to develop and maintain public schools that meet the individual needs of all children regardless of their ability, race, creed, sex, or social standing.</a:t>
            </a:r>
          </a:p>
        </p:txBody>
      </p:sp>
      <p:sp>
        <p:nvSpPr>
          <p:cNvPr id="6" name="Rectangle 5">
            <a:extLst>
              <a:ext uri="{FF2B5EF4-FFF2-40B4-BE49-F238E27FC236}">
                <a16:creationId xmlns:a16="http://schemas.microsoft.com/office/drawing/2014/main" id="{F214CED2-F8FC-1307-AA5B-28B203168203}"/>
              </a:ext>
            </a:extLst>
          </p:cNvPr>
          <p:cNvSpPr/>
          <p:nvPr/>
        </p:nvSpPr>
        <p:spPr>
          <a:xfrm>
            <a:off x="762000" y="2655766"/>
            <a:ext cx="1255472"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b.</a:t>
            </a:r>
          </a:p>
        </p:txBody>
      </p:sp>
      <p:sp>
        <p:nvSpPr>
          <p:cNvPr id="7" name="Rectangle 6">
            <a:extLst>
              <a:ext uri="{FF2B5EF4-FFF2-40B4-BE49-F238E27FC236}">
                <a16:creationId xmlns:a16="http://schemas.microsoft.com/office/drawing/2014/main" id="{CB42D29A-DC72-5953-829D-F2F4A1F2B5D3}"/>
              </a:ext>
            </a:extLst>
          </p:cNvPr>
          <p:cNvSpPr/>
          <p:nvPr/>
        </p:nvSpPr>
        <p:spPr>
          <a:xfrm>
            <a:off x="1005840" y="4054668"/>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
        <p:nvSpPr>
          <p:cNvPr id="8" name="TextBox 7">
            <a:extLst>
              <a:ext uri="{FF2B5EF4-FFF2-40B4-BE49-F238E27FC236}">
                <a16:creationId xmlns:a16="http://schemas.microsoft.com/office/drawing/2014/main" id="{DAFAAE0B-CD18-0EC4-4012-082189653E1D}"/>
              </a:ext>
            </a:extLst>
          </p:cNvPr>
          <p:cNvSpPr txBox="1"/>
          <p:nvPr/>
        </p:nvSpPr>
        <p:spPr>
          <a:xfrm>
            <a:off x="1005840" y="4454778"/>
            <a:ext cx="7208521"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Factual evidence of a violation shall include evidence that the respondent(s) willfully made a decision contrary to the educational welfare of children, or evidence that the respondent(s) took deliberate action to obstruct the programs and policies designed to meet the individual needs of all children, regardless of their ability, race, color, creed or social standing. </a:t>
            </a:r>
          </a:p>
        </p:txBody>
      </p:sp>
    </p:spTree>
    <p:extLst>
      <p:ext uri="{BB962C8B-B14F-4D97-AF65-F5344CB8AC3E}">
        <p14:creationId xmlns:p14="http://schemas.microsoft.com/office/powerpoint/2010/main" val="23063456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513C103-DFCF-5161-389B-E1121C61B281}"/>
              </a:ext>
            </a:extLst>
          </p:cNvPr>
          <p:cNvSpPr>
            <a:spLocks noGrp="1" noChangeArrowheads="1"/>
          </p:cNvSpPr>
          <p:nvPr>
            <p:ph type="title"/>
          </p:nvPr>
        </p:nvSpPr>
        <p:spPr>
          <a:xfrm>
            <a:off x="914400" y="68580"/>
            <a:ext cx="7315200" cy="800100"/>
          </a:xfrm>
          <a:ln>
            <a:noFill/>
            <a:miter lim="800000"/>
            <a:headEnd/>
            <a:tailEnd/>
          </a:ln>
        </p:spPr>
        <p:txBody>
          <a:bodyPr/>
          <a:lstStyle/>
          <a:p>
            <a:r>
              <a:rPr lang="en-US" altLang="en-US" sz="3600" dirty="0">
                <a:solidFill>
                  <a:schemeClr val="tx1"/>
                </a:solidFill>
                <a:latin typeface="Calibri" panose="020F0502020204030204" pitchFamily="34" charset="0"/>
                <a:cs typeface="Calibri" panose="020F0502020204030204" pitchFamily="34" charset="0"/>
              </a:rPr>
              <a:t>Code of Ethics </a:t>
            </a:r>
            <a:r>
              <a:rPr lang="en-US" altLang="en-US" sz="2800" b="0" dirty="0">
                <a:solidFill>
                  <a:schemeClr val="tx1"/>
                </a:solidFill>
                <a:latin typeface="Calibri" panose="020F0502020204030204" pitchFamily="34" charset="0"/>
                <a:cs typeface="Calibri" panose="020F0502020204030204" pitchFamily="34" charset="0"/>
              </a:rPr>
              <a:t>(continued)</a:t>
            </a:r>
          </a:p>
        </p:txBody>
      </p:sp>
      <p:sp>
        <p:nvSpPr>
          <p:cNvPr id="5" name="Rectangle 3">
            <a:extLst>
              <a:ext uri="{FF2B5EF4-FFF2-40B4-BE49-F238E27FC236}">
                <a16:creationId xmlns:a16="http://schemas.microsoft.com/office/drawing/2014/main" id="{999A5590-4DDA-E0B8-BB73-2FFCB333D7EE}"/>
              </a:ext>
            </a:extLst>
          </p:cNvPr>
          <p:cNvSpPr txBox="1">
            <a:spLocks noChangeArrowheads="1"/>
          </p:cNvSpPr>
          <p:nvPr/>
        </p:nvSpPr>
        <p:spPr bwMode="auto">
          <a:xfrm>
            <a:off x="807720" y="1147224"/>
            <a:ext cx="7551420" cy="2884584"/>
          </a:xfrm>
          <a:prstGeom prst="flowChartInputOutput">
            <a:avLst/>
          </a:prstGeom>
          <a:solidFill>
            <a:srgbClr val="D0E7D8"/>
          </a:solidFill>
          <a:ln>
            <a:noFill/>
          </a:ln>
          <a:effectLst/>
        </p:spPr>
        <p:txBody>
          <a:bodyPr vert="horz" wrap="square" lIns="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marR="0" lvl="0" indent="-609600" algn="l" defTabSz="914400" rtl="0" eaLnBrk="0" fontAlgn="base" latinLnBrk="0" hangingPunct="0">
              <a:lnSpc>
                <a:spcPct val="90000"/>
              </a:lnSpc>
              <a:spcBef>
                <a:spcPct val="20000"/>
              </a:spcBef>
              <a:spcAft>
                <a:spcPct val="0"/>
              </a:spcAft>
              <a:buClr>
                <a:srgbClr val="993333"/>
              </a:buClr>
              <a:buSzTx/>
              <a:buFontTx/>
              <a:buNone/>
              <a:tabLst/>
              <a:defRPr/>
            </a:pPr>
            <a:r>
              <a:rPr kumimoji="0" lang="en-US" altLang="en-US" sz="2400" b="1" i="0" u="none" strike="noStrike" kern="0" cap="none" spc="0" normalizeH="0" baseline="0" noProof="0" dirty="0">
                <a:ln>
                  <a:noFill/>
                </a:ln>
                <a:solidFill>
                  <a:srgbClr val="003366"/>
                </a:solidFill>
                <a:effectLst/>
                <a:uLnTx/>
                <a:uFillTx/>
                <a:latin typeface="Arial"/>
                <a:ea typeface="ＭＳ Ｐゴシック"/>
                <a:cs typeface="Times New Roman" pitchFamily="18" charset="0"/>
              </a:rPr>
              <a:t>	</a:t>
            </a:r>
            <a:r>
              <a:rPr kumimoji="0" lang="en-US" altLang="en-US" sz="2400" b="0" i="0" u="none" strike="noStrike" kern="0" cap="none" spc="0" normalizeH="0" baseline="0" noProof="0" dirty="0">
                <a:ln>
                  <a:noFill/>
                </a:ln>
                <a:solidFill>
                  <a:schemeClr val="tx1"/>
                </a:solidFill>
                <a:effectLst/>
                <a:uLnTx/>
                <a:uFillTx/>
                <a:latin typeface="Arial"/>
                <a:ea typeface="ＭＳ Ｐゴシック"/>
                <a:cs typeface="Times New Roman" pitchFamily="18" charset="0"/>
              </a:rPr>
              <a:t>I will confine my board action to policy making, planning, and appraisal, and I will help to frame policies and plans only after the board has consulted those who will be affected by them.</a:t>
            </a:r>
          </a:p>
        </p:txBody>
      </p:sp>
      <p:sp>
        <p:nvSpPr>
          <p:cNvPr id="6" name="Rectangle 5">
            <a:extLst>
              <a:ext uri="{FF2B5EF4-FFF2-40B4-BE49-F238E27FC236}">
                <a16:creationId xmlns:a16="http://schemas.microsoft.com/office/drawing/2014/main" id="{5B55855C-3356-6636-F785-50B46230AEED}"/>
              </a:ext>
            </a:extLst>
          </p:cNvPr>
          <p:cNvSpPr/>
          <p:nvPr/>
        </p:nvSpPr>
        <p:spPr>
          <a:xfrm>
            <a:off x="1187838" y="2644170"/>
            <a:ext cx="1043876"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c.</a:t>
            </a:r>
          </a:p>
        </p:txBody>
      </p:sp>
      <p:sp>
        <p:nvSpPr>
          <p:cNvPr id="7" name="Rectangle 6">
            <a:extLst>
              <a:ext uri="{FF2B5EF4-FFF2-40B4-BE49-F238E27FC236}">
                <a16:creationId xmlns:a16="http://schemas.microsoft.com/office/drawing/2014/main" id="{E0C72B63-9534-DE00-CB8E-90A6D0F40DC1}"/>
              </a:ext>
            </a:extLst>
          </p:cNvPr>
          <p:cNvSpPr/>
          <p:nvPr/>
        </p:nvSpPr>
        <p:spPr>
          <a:xfrm>
            <a:off x="663633" y="4044480"/>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
        <p:nvSpPr>
          <p:cNvPr id="8" name="TextBox 7">
            <a:extLst>
              <a:ext uri="{FF2B5EF4-FFF2-40B4-BE49-F238E27FC236}">
                <a16:creationId xmlns:a16="http://schemas.microsoft.com/office/drawing/2014/main" id="{595418E4-03EE-87EE-38FD-DC1818605B46}"/>
              </a:ext>
            </a:extLst>
          </p:cNvPr>
          <p:cNvSpPr txBox="1"/>
          <p:nvPr/>
        </p:nvSpPr>
        <p:spPr>
          <a:xfrm>
            <a:off x="663633" y="4457262"/>
            <a:ext cx="8178526" cy="206210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Factual evidence of a violation shall include evidence that the respondent(s)  took official</a:t>
            </a:r>
            <a:r>
              <a:rPr lang="en-US" sz="1600" dirty="0"/>
              <a:t> </a:t>
            </a:r>
            <a:r>
              <a:rPr kumimoji="0" lang="en-US" sz="16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action to effectuate policies and plans without consulting those affected by such policies and plans, or took action that was unrelated to the respondent's duty to: </a:t>
            </a:r>
            <a:r>
              <a:rPr kumimoji="0" lang="en-US" sz="1600" b="0" i="0" u="none" strike="noStrike" kern="1200" cap="none" spc="0" normalizeH="0" baseline="0" noProof="0" dirty="0" err="1">
                <a:ln>
                  <a:noFill/>
                </a:ln>
                <a:effectLst/>
                <a:uLnTx/>
                <a:uFillTx/>
                <a:latin typeface="Arial" panose="020B0604020202020204" pitchFamily="34" charset="0"/>
                <a:ea typeface="ＭＳ Ｐゴシック" panose="020B0600070205080204" pitchFamily="34" charset="-128"/>
                <a:cs typeface="+mn-cs"/>
              </a:rPr>
              <a:t>i</a:t>
            </a:r>
            <a:r>
              <a:rPr kumimoji="0" lang="en-US" sz="16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 Develop the general rules and principles that guide the management of the school district, the charter school, or the renaissance school project; ii. Formulate the programs and methods to effectuate the goals of the school district, the charter school, or the renaissance school project; or iii. Ascertain the value or liability of a policy.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rPr>
              <a:t> </a:t>
            </a:r>
          </a:p>
        </p:txBody>
      </p:sp>
    </p:spTree>
    <p:extLst>
      <p:ext uri="{BB962C8B-B14F-4D97-AF65-F5344CB8AC3E}">
        <p14:creationId xmlns:p14="http://schemas.microsoft.com/office/powerpoint/2010/main" val="5479848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1DAD92D-57E8-C56A-086B-662F388EC0A7}"/>
              </a:ext>
            </a:extLst>
          </p:cNvPr>
          <p:cNvSpPr>
            <a:spLocks noGrp="1" noChangeArrowheads="1"/>
          </p:cNvSpPr>
          <p:nvPr>
            <p:ph type="title"/>
          </p:nvPr>
        </p:nvSpPr>
        <p:spPr>
          <a:xfrm>
            <a:off x="952500" y="91440"/>
            <a:ext cx="7315200" cy="800100"/>
          </a:xfrm>
          <a:ln>
            <a:noFill/>
            <a:miter lim="800000"/>
            <a:headEnd/>
            <a:tailEnd/>
          </a:ln>
        </p:spPr>
        <p:txBody>
          <a:bodyPr/>
          <a:lstStyle/>
          <a:p>
            <a:r>
              <a:rPr lang="en-US" altLang="en-US" sz="3600" dirty="0">
                <a:solidFill>
                  <a:schemeClr val="tx1"/>
                </a:solidFill>
                <a:latin typeface="Calibri" panose="020F0502020204030204" pitchFamily="34" charset="0"/>
                <a:cs typeface="Calibri" panose="020F0502020204030204" pitchFamily="34" charset="0"/>
              </a:rPr>
              <a:t>Code of Ethics </a:t>
            </a:r>
            <a:r>
              <a:rPr lang="en-US" altLang="en-US" sz="2800" b="0" dirty="0">
                <a:solidFill>
                  <a:schemeClr val="tx1"/>
                </a:solidFill>
                <a:latin typeface="Calibri" panose="020F0502020204030204" pitchFamily="34" charset="0"/>
                <a:cs typeface="Calibri" panose="020F0502020204030204" pitchFamily="34" charset="0"/>
              </a:rPr>
              <a:t>(continued)</a:t>
            </a:r>
          </a:p>
        </p:txBody>
      </p:sp>
      <p:sp>
        <p:nvSpPr>
          <p:cNvPr id="5" name="Rectangle 3">
            <a:extLst>
              <a:ext uri="{FF2B5EF4-FFF2-40B4-BE49-F238E27FC236}">
                <a16:creationId xmlns:a16="http://schemas.microsoft.com/office/drawing/2014/main" id="{46A1F34D-F892-858C-D813-8AC19508B819}"/>
              </a:ext>
            </a:extLst>
          </p:cNvPr>
          <p:cNvSpPr txBox="1">
            <a:spLocks noChangeArrowheads="1"/>
          </p:cNvSpPr>
          <p:nvPr/>
        </p:nvSpPr>
        <p:spPr bwMode="auto">
          <a:xfrm>
            <a:off x="1143000" y="1170084"/>
            <a:ext cx="7208520" cy="2884584"/>
          </a:xfrm>
          <a:prstGeom prst="flowChartInputOutput">
            <a:avLst/>
          </a:prstGeom>
          <a:solidFill>
            <a:srgbClr val="D0E7D8"/>
          </a:solidFill>
          <a:ln>
            <a:noFill/>
          </a:ln>
          <a:effectLst/>
        </p:spPr>
        <p:txBody>
          <a:bodyPr vert="horz" wrap="square" lIns="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marR="0" lvl="0" indent="-609600" algn="l" defTabSz="914400" rtl="0" eaLnBrk="0" fontAlgn="base" latinLnBrk="0" hangingPunct="0">
              <a:lnSpc>
                <a:spcPct val="90000"/>
              </a:lnSpc>
              <a:spcBef>
                <a:spcPct val="20000"/>
              </a:spcBef>
              <a:spcAft>
                <a:spcPct val="0"/>
              </a:spcAft>
              <a:buClr>
                <a:srgbClr val="993333"/>
              </a:buClr>
              <a:buSzTx/>
              <a:buFontTx/>
              <a:buNone/>
              <a:tabLst/>
              <a:defRPr/>
            </a:pPr>
            <a:r>
              <a:rPr kumimoji="0" lang="en-US" altLang="en-US" sz="2400" b="1" i="0" u="none" strike="noStrike" kern="0" cap="none" spc="0" normalizeH="0" baseline="0" noProof="0" dirty="0">
                <a:ln>
                  <a:noFill/>
                </a:ln>
                <a:solidFill>
                  <a:srgbClr val="003366"/>
                </a:solidFill>
                <a:effectLst/>
                <a:uLnTx/>
                <a:uFillTx/>
                <a:latin typeface="Arial"/>
                <a:ea typeface="ＭＳ Ｐゴシック"/>
                <a:cs typeface="Times New Roman" pitchFamily="18" charset="0"/>
              </a:rPr>
              <a:t>	</a:t>
            </a:r>
            <a:r>
              <a:rPr kumimoji="0" lang="en-US" altLang="en-US" sz="2800" b="0" i="0" u="none" strike="noStrike" kern="1200" cap="none" spc="0" normalizeH="0" baseline="0" noProof="0" dirty="0">
                <a:ln>
                  <a:noFill/>
                </a:ln>
                <a:solidFill>
                  <a:schemeClr val="tx1"/>
                </a:solidFill>
                <a:effectLst/>
                <a:uLnTx/>
                <a:uFillTx/>
                <a:latin typeface="Arial"/>
                <a:ea typeface="ＭＳ Ｐゴシック"/>
                <a:cs typeface="Times New Roman" pitchFamily="18" charset="0"/>
              </a:rPr>
              <a:t>I will carry out my responsibility, not to administer the schools, but, together with my fellow board members, to see that they are well run. </a:t>
            </a:r>
            <a:endParaRPr kumimoji="0" lang="en-US" altLang="en-US" sz="2800" b="0" i="0" u="none" strike="noStrike" kern="0" cap="none" spc="0" normalizeH="0" baseline="0" noProof="0" dirty="0">
              <a:ln>
                <a:noFill/>
              </a:ln>
              <a:solidFill>
                <a:schemeClr val="tx1"/>
              </a:solidFill>
              <a:effectLst/>
              <a:uLnTx/>
              <a:uFillTx/>
              <a:latin typeface="Arial"/>
              <a:ea typeface="ＭＳ Ｐゴシック"/>
              <a:cs typeface="Times New Roman" pitchFamily="18" charset="0"/>
            </a:endParaRPr>
          </a:p>
        </p:txBody>
      </p:sp>
      <p:sp>
        <p:nvSpPr>
          <p:cNvPr id="6" name="Rectangle 5">
            <a:extLst>
              <a:ext uri="{FF2B5EF4-FFF2-40B4-BE49-F238E27FC236}">
                <a16:creationId xmlns:a16="http://schemas.microsoft.com/office/drawing/2014/main" id="{FD153E7E-EF9A-CD99-857F-6D0A5CA4007E}"/>
              </a:ext>
            </a:extLst>
          </p:cNvPr>
          <p:cNvSpPr/>
          <p:nvPr/>
        </p:nvSpPr>
        <p:spPr>
          <a:xfrm>
            <a:off x="1446999" y="2644170"/>
            <a:ext cx="1257075"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d.</a:t>
            </a:r>
          </a:p>
        </p:txBody>
      </p:sp>
      <p:sp>
        <p:nvSpPr>
          <p:cNvPr id="7" name="Rectangle 6">
            <a:extLst>
              <a:ext uri="{FF2B5EF4-FFF2-40B4-BE49-F238E27FC236}">
                <a16:creationId xmlns:a16="http://schemas.microsoft.com/office/drawing/2014/main" id="{AD65AF8E-4B5F-7863-9641-3984DA1B1827}"/>
              </a:ext>
            </a:extLst>
          </p:cNvPr>
          <p:cNvSpPr/>
          <p:nvPr/>
        </p:nvSpPr>
        <p:spPr>
          <a:xfrm>
            <a:off x="1059179" y="4092319"/>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
        <p:nvSpPr>
          <p:cNvPr id="8" name="TextBox 7">
            <a:extLst>
              <a:ext uri="{FF2B5EF4-FFF2-40B4-BE49-F238E27FC236}">
                <a16:creationId xmlns:a16="http://schemas.microsoft.com/office/drawing/2014/main" id="{413BB71B-6EA2-BBCE-2789-323BDC211D3D}"/>
              </a:ext>
            </a:extLst>
          </p:cNvPr>
          <p:cNvSpPr txBox="1"/>
          <p:nvPr/>
        </p:nvSpPr>
        <p:spPr>
          <a:xfrm>
            <a:off x="1059179" y="4451536"/>
            <a:ext cx="7208521"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Factual evidence of a violation shall include, but not be limited to, evidence that the respondent(s) gave </a:t>
            </a:r>
            <a:r>
              <a:rPr lang="en-US" sz="1600" dirty="0"/>
              <a:t>a</a:t>
            </a:r>
            <a:r>
              <a:rPr kumimoji="0" lang="en-US" sz="16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 direct order to school personnel or became directly involved in activities or functions that are the responsibility of school personnel or the day-to-day administration of the school district, charter school, or the renaissance school project.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rPr>
              <a:t> </a:t>
            </a:r>
          </a:p>
        </p:txBody>
      </p:sp>
    </p:spTree>
    <p:extLst>
      <p:ext uri="{BB962C8B-B14F-4D97-AF65-F5344CB8AC3E}">
        <p14:creationId xmlns:p14="http://schemas.microsoft.com/office/powerpoint/2010/main" val="35088591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A318600-D027-B3B4-8BCA-41072F7D0074}"/>
              </a:ext>
            </a:extLst>
          </p:cNvPr>
          <p:cNvSpPr>
            <a:spLocks noGrp="1" noChangeArrowheads="1"/>
          </p:cNvSpPr>
          <p:nvPr>
            <p:ph type="title"/>
          </p:nvPr>
        </p:nvSpPr>
        <p:spPr>
          <a:xfrm>
            <a:off x="914400" y="99060"/>
            <a:ext cx="7315200" cy="800100"/>
          </a:xfrm>
          <a:ln>
            <a:noFill/>
            <a:miter lim="800000"/>
            <a:headEnd/>
            <a:tailEnd/>
          </a:ln>
        </p:spPr>
        <p:txBody>
          <a:bodyPr/>
          <a:lstStyle/>
          <a:p>
            <a:r>
              <a:rPr lang="en-US" altLang="en-US" sz="3600" dirty="0">
                <a:solidFill>
                  <a:schemeClr val="tx1"/>
                </a:solidFill>
                <a:latin typeface="Calibri" panose="020F0502020204030204" pitchFamily="34" charset="0"/>
                <a:cs typeface="Calibri" panose="020F0502020204030204" pitchFamily="34" charset="0"/>
              </a:rPr>
              <a:t>Code of Ethics </a:t>
            </a:r>
            <a:r>
              <a:rPr lang="en-US" altLang="en-US" sz="2800" b="0" dirty="0">
                <a:solidFill>
                  <a:schemeClr val="tx1"/>
                </a:solidFill>
                <a:latin typeface="Calibri" panose="020F0502020204030204" pitchFamily="34" charset="0"/>
                <a:cs typeface="Calibri" panose="020F0502020204030204" pitchFamily="34" charset="0"/>
              </a:rPr>
              <a:t>(continued)</a:t>
            </a:r>
          </a:p>
        </p:txBody>
      </p:sp>
      <p:sp>
        <p:nvSpPr>
          <p:cNvPr id="5" name="Rectangle 3">
            <a:extLst>
              <a:ext uri="{FF2B5EF4-FFF2-40B4-BE49-F238E27FC236}">
                <a16:creationId xmlns:a16="http://schemas.microsoft.com/office/drawing/2014/main" id="{5BDA84B0-4771-4915-E043-6921634FCC43}"/>
              </a:ext>
            </a:extLst>
          </p:cNvPr>
          <p:cNvSpPr txBox="1">
            <a:spLocks noChangeArrowheads="1"/>
          </p:cNvSpPr>
          <p:nvPr/>
        </p:nvSpPr>
        <p:spPr bwMode="auto">
          <a:xfrm>
            <a:off x="1143000" y="1170084"/>
            <a:ext cx="7208520" cy="2884584"/>
          </a:xfrm>
          <a:prstGeom prst="flowChartInputOutput">
            <a:avLst/>
          </a:prstGeom>
          <a:solidFill>
            <a:srgbClr val="D0E7D8"/>
          </a:solidFill>
          <a:ln>
            <a:noFill/>
          </a:ln>
          <a:effectLst/>
        </p:spPr>
        <p:txBody>
          <a:bodyPr vert="horz" wrap="square" lIns="0" tIns="45720" rIns="91440" bIns="45720" numCol="1" anchor="ctr" anchorCtr="0" compatLnSpc="1">
            <a:prstTxWarp prst="textNoShape">
              <a:avLst/>
            </a:prstTxWarp>
            <a:normAutofit lnSpcReduction="10000"/>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marR="0" lvl="0" indent="-609600" algn="l" defTabSz="914400" rtl="0" eaLnBrk="0" fontAlgn="base" latinLnBrk="0" hangingPunct="0">
              <a:lnSpc>
                <a:spcPct val="90000"/>
              </a:lnSpc>
              <a:spcBef>
                <a:spcPct val="20000"/>
              </a:spcBef>
              <a:spcAft>
                <a:spcPct val="0"/>
              </a:spcAft>
              <a:buClr>
                <a:srgbClr val="993333"/>
              </a:buClr>
              <a:buSzTx/>
              <a:buFontTx/>
              <a:buNone/>
              <a:tabLst/>
              <a:defRPr/>
            </a:pPr>
            <a:r>
              <a:rPr kumimoji="0" lang="en-US" altLang="en-US" sz="2400" b="1" i="0" u="none" strike="noStrike" kern="0" cap="none" spc="0" normalizeH="0" baseline="0" noProof="0" dirty="0">
                <a:ln>
                  <a:noFill/>
                </a:ln>
                <a:solidFill>
                  <a:srgbClr val="003366"/>
                </a:solidFill>
                <a:effectLst/>
                <a:uLnTx/>
                <a:uFillTx/>
                <a:latin typeface="Arial"/>
                <a:ea typeface="ＭＳ Ｐゴシック"/>
                <a:cs typeface="Times New Roman" pitchFamily="18" charset="0"/>
              </a:rPr>
              <a:t>	</a:t>
            </a:r>
            <a:r>
              <a:rPr kumimoji="0" lang="en-US" altLang="en-US" sz="2800" b="0" i="0" u="none" strike="noStrike" kern="1200" cap="none" spc="0" normalizeH="0" baseline="0" noProof="0" dirty="0">
                <a:ln>
                  <a:noFill/>
                </a:ln>
                <a:solidFill>
                  <a:schemeClr val="tx1"/>
                </a:solidFill>
                <a:effectLst/>
                <a:uLnTx/>
                <a:uFillTx/>
                <a:latin typeface="Arial"/>
                <a:ea typeface="ＭＳ Ｐゴシック"/>
                <a:cs typeface="Times New Roman" pitchFamily="18" charset="0"/>
              </a:rPr>
              <a:t>I will recognize that authority rests with the board of education and will make no personal promises nor take any private action that may compromise the board. </a:t>
            </a:r>
            <a:endParaRPr kumimoji="0" lang="en-US" altLang="en-US" sz="2800" b="0" i="0" u="none" strike="noStrike" kern="0" cap="none" spc="0" normalizeH="0" baseline="0" noProof="0" dirty="0">
              <a:ln>
                <a:noFill/>
              </a:ln>
              <a:solidFill>
                <a:schemeClr val="tx1"/>
              </a:solidFill>
              <a:effectLst/>
              <a:uLnTx/>
              <a:uFillTx/>
              <a:latin typeface="Arial"/>
              <a:ea typeface="ＭＳ Ｐゴシック"/>
              <a:cs typeface="Times New Roman" pitchFamily="18" charset="0"/>
            </a:endParaRPr>
          </a:p>
        </p:txBody>
      </p:sp>
      <p:sp>
        <p:nvSpPr>
          <p:cNvPr id="6" name="Rectangle 5">
            <a:extLst>
              <a:ext uri="{FF2B5EF4-FFF2-40B4-BE49-F238E27FC236}">
                <a16:creationId xmlns:a16="http://schemas.microsoft.com/office/drawing/2014/main" id="{3BC22259-FADD-43F4-8900-B8D603A31494}"/>
              </a:ext>
            </a:extLst>
          </p:cNvPr>
          <p:cNvSpPr/>
          <p:nvPr/>
        </p:nvSpPr>
        <p:spPr>
          <a:xfrm>
            <a:off x="1434748" y="2685063"/>
            <a:ext cx="1148070"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e.</a:t>
            </a:r>
          </a:p>
        </p:txBody>
      </p:sp>
      <p:sp>
        <p:nvSpPr>
          <p:cNvPr id="7" name="Rectangle 6">
            <a:extLst>
              <a:ext uri="{FF2B5EF4-FFF2-40B4-BE49-F238E27FC236}">
                <a16:creationId xmlns:a16="http://schemas.microsoft.com/office/drawing/2014/main" id="{689E8127-03A1-0D47-9190-58EE947C20DA}"/>
              </a:ext>
            </a:extLst>
          </p:cNvPr>
          <p:cNvSpPr/>
          <p:nvPr/>
        </p:nvSpPr>
        <p:spPr>
          <a:xfrm>
            <a:off x="1021773" y="4054668"/>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
        <p:nvSpPr>
          <p:cNvPr id="8" name="TextBox 7">
            <a:extLst>
              <a:ext uri="{FF2B5EF4-FFF2-40B4-BE49-F238E27FC236}">
                <a16:creationId xmlns:a16="http://schemas.microsoft.com/office/drawing/2014/main" id="{A6F513F8-60AE-CC46-320E-2CEC0C4493E4}"/>
              </a:ext>
            </a:extLst>
          </p:cNvPr>
          <p:cNvSpPr txBox="1"/>
          <p:nvPr/>
        </p:nvSpPr>
        <p:spPr>
          <a:xfrm>
            <a:off x="1021773" y="4428996"/>
            <a:ext cx="7208521"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Factual evidence of a violation shall include evidence that the respondent made personal promises or took action beyond the scope the respondent’s duties such that, by its nature, had the potential to compromise the district board of education or the board of trustees.</a:t>
            </a: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135784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A318600-D027-B3B4-8BCA-41072F7D0074}"/>
              </a:ext>
            </a:extLst>
          </p:cNvPr>
          <p:cNvSpPr>
            <a:spLocks noGrp="1" noChangeArrowheads="1"/>
          </p:cNvSpPr>
          <p:nvPr>
            <p:ph type="title"/>
          </p:nvPr>
        </p:nvSpPr>
        <p:spPr>
          <a:xfrm>
            <a:off x="914400" y="99060"/>
            <a:ext cx="7315200" cy="800100"/>
          </a:xfrm>
          <a:ln>
            <a:noFill/>
            <a:miter lim="800000"/>
            <a:headEnd/>
            <a:tailEnd/>
          </a:ln>
        </p:spPr>
        <p:txBody>
          <a:bodyPr/>
          <a:lstStyle/>
          <a:p>
            <a:r>
              <a:rPr lang="en-US" altLang="en-US" sz="3600" dirty="0">
                <a:solidFill>
                  <a:schemeClr val="tx1"/>
                </a:solidFill>
                <a:latin typeface="Calibri" panose="020F0502020204030204" pitchFamily="34" charset="0"/>
                <a:cs typeface="Calibri" panose="020F0502020204030204" pitchFamily="34" charset="0"/>
              </a:rPr>
              <a:t>Code of Ethics </a:t>
            </a:r>
            <a:r>
              <a:rPr lang="en-US" altLang="en-US" sz="2800" b="0" dirty="0">
                <a:solidFill>
                  <a:schemeClr val="tx1"/>
                </a:solidFill>
                <a:latin typeface="Calibri" panose="020F0502020204030204" pitchFamily="34" charset="0"/>
                <a:cs typeface="Calibri" panose="020F0502020204030204" pitchFamily="34" charset="0"/>
              </a:rPr>
              <a:t>(continued)</a:t>
            </a:r>
          </a:p>
        </p:txBody>
      </p:sp>
      <p:sp>
        <p:nvSpPr>
          <p:cNvPr id="5" name="Rectangle 3">
            <a:extLst>
              <a:ext uri="{FF2B5EF4-FFF2-40B4-BE49-F238E27FC236}">
                <a16:creationId xmlns:a16="http://schemas.microsoft.com/office/drawing/2014/main" id="{5BDA84B0-4771-4915-E043-6921634FCC43}"/>
              </a:ext>
            </a:extLst>
          </p:cNvPr>
          <p:cNvSpPr txBox="1">
            <a:spLocks noChangeArrowheads="1"/>
          </p:cNvSpPr>
          <p:nvPr/>
        </p:nvSpPr>
        <p:spPr bwMode="auto">
          <a:xfrm>
            <a:off x="1143000" y="1170084"/>
            <a:ext cx="7208520" cy="2884584"/>
          </a:xfrm>
          <a:prstGeom prst="flowChartInputOutput">
            <a:avLst/>
          </a:prstGeom>
          <a:solidFill>
            <a:srgbClr val="D0E7D8"/>
          </a:solidFill>
          <a:ln>
            <a:noFill/>
          </a:ln>
          <a:effectLst/>
        </p:spPr>
        <p:txBody>
          <a:bodyPr vert="horz" wrap="square" lIns="0" tIns="45720" rIns="91440" bIns="45720" numCol="1" anchor="ctr"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marR="0" lvl="0" indent="-609600" algn="l" defTabSz="914400" rtl="0" eaLnBrk="0" fontAlgn="base" latinLnBrk="0" hangingPunct="0">
              <a:lnSpc>
                <a:spcPct val="90000"/>
              </a:lnSpc>
              <a:spcBef>
                <a:spcPct val="20000"/>
              </a:spcBef>
              <a:spcAft>
                <a:spcPct val="0"/>
              </a:spcAft>
              <a:buClr>
                <a:srgbClr val="993333"/>
              </a:buClr>
              <a:buSzTx/>
              <a:buFontTx/>
              <a:buNone/>
              <a:tabLst/>
              <a:defRPr/>
            </a:pPr>
            <a:r>
              <a:rPr kumimoji="0" lang="en-US" altLang="en-US" sz="2400" b="1" i="0" u="none" strike="noStrike" kern="0" cap="none" spc="0" normalizeH="0" baseline="0" noProof="0" dirty="0">
                <a:ln>
                  <a:noFill/>
                </a:ln>
                <a:solidFill>
                  <a:srgbClr val="003366"/>
                </a:solidFill>
                <a:effectLst/>
                <a:uLnTx/>
                <a:uFillTx/>
                <a:latin typeface="Arial"/>
                <a:ea typeface="ＭＳ Ｐゴシック"/>
                <a:cs typeface="Times New Roman" pitchFamily="18" charset="0"/>
              </a:rPr>
              <a:t>	</a:t>
            </a:r>
            <a:r>
              <a:rPr kumimoji="0" lang="en-US" altLang="en-US" sz="2800" b="0" i="0" u="none" strike="noStrike" kern="1200" cap="none" spc="0" normalizeH="0" baseline="0" noProof="0" dirty="0">
                <a:ln>
                  <a:noFill/>
                </a:ln>
                <a:solidFill>
                  <a:schemeClr val="tx1"/>
                </a:solidFill>
                <a:effectLst/>
                <a:uLnTx/>
                <a:uFillTx/>
                <a:latin typeface="Arial"/>
                <a:ea typeface="ＭＳ Ｐゴシック"/>
                <a:cs typeface="Times New Roman" pitchFamily="18" charset="0"/>
              </a:rPr>
              <a:t>I </a:t>
            </a:r>
            <a:r>
              <a:rPr lang="en-US" altLang="en-US" sz="2800" dirty="0">
                <a:solidFill>
                  <a:schemeClr val="tx1"/>
                </a:solidFill>
                <a:latin typeface="Arial"/>
                <a:ea typeface="ＭＳ Ｐゴシック"/>
                <a:cs typeface="Times New Roman" pitchFamily="18" charset="0"/>
              </a:rPr>
              <a:t>will refuse to surrender my independent judgment to special interest or partisan political groups or to use the schools for personal gain or for the gain of friends.</a:t>
            </a:r>
            <a:endParaRPr kumimoji="0" lang="en-US" altLang="en-US" sz="2800" b="0" i="0" u="none" strike="noStrike" kern="0" cap="none" spc="0" normalizeH="0" baseline="0" noProof="0" dirty="0">
              <a:ln>
                <a:noFill/>
              </a:ln>
              <a:solidFill>
                <a:schemeClr val="tx1"/>
              </a:solidFill>
              <a:effectLst/>
              <a:uLnTx/>
              <a:uFillTx/>
              <a:latin typeface="Arial"/>
              <a:ea typeface="ＭＳ Ｐゴシック"/>
              <a:cs typeface="Times New Roman" pitchFamily="18" charset="0"/>
            </a:endParaRPr>
          </a:p>
        </p:txBody>
      </p:sp>
      <p:sp>
        <p:nvSpPr>
          <p:cNvPr id="6" name="Rectangle 5">
            <a:extLst>
              <a:ext uri="{FF2B5EF4-FFF2-40B4-BE49-F238E27FC236}">
                <a16:creationId xmlns:a16="http://schemas.microsoft.com/office/drawing/2014/main" id="{3BC22259-FADD-43F4-8900-B8D603A31494}"/>
              </a:ext>
            </a:extLst>
          </p:cNvPr>
          <p:cNvSpPr/>
          <p:nvPr/>
        </p:nvSpPr>
        <p:spPr>
          <a:xfrm>
            <a:off x="1526118" y="2685063"/>
            <a:ext cx="965329"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f.</a:t>
            </a:r>
          </a:p>
        </p:txBody>
      </p:sp>
      <p:sp>
        <p:nvSpPr>
          <p:cNvPr id="7" name="Rectangle 6">
            <a:extLst>
              <a:ext uri="{FF2B5EF4-FFF2-40B4-BE49-F238E27FC236}">
                <a16:creationId xmlns:a16="http://schemas.microsoft.com/office/drawing/2014/main" id="{689E8127-03A1-0D47-9190-58EE947C20DA}"/>
              </a:ext>
            </a:extLst>
          </p:cNvPr>
          <p:cNvSpPr/>
          <p:nvPr/>
        </p:nvSpPr>
        <p:spPr>
          <a:xfrm>
            <a:off x="1021773" y="4054668"/>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
        <p:nvSpPr>
          <p:cNvPr id="8" name="TextBox 7">
            <a:extLst>
              <a:ext uri="{FF2B5EF4-FFF2-40B4-BE49-F238E27FC236}">
                <a16:creationId xmlns:a16="http://schemas.microsoft.com/office/drawing/2014/main" id="{A6F513F8-60AE-CC46-320E-2CEC0C4493E4}"/>
              </a:ext>
            </a:extLst>
          </p:cNvPr>
          <p:cNvSpPr txBox="1"/>
          <p:nvPr/>
        </p:nvSpPr>
        <p:spPr>
          <a:xfrm>
            <a:off x="1021773" y="4428996"/>
            <a:ext cx="7208521"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Factual evidence of a violation shall include evidence that the respondent(s) took </a:t>
            </a:r>
            <a:r>
              <a:rPr lang="en-US" sz="1600" dirty="0"/>
              <a:t>a</a:t>
            </a:r>
            <a:r>
              <a:rPr kumimoji="0" lang="en-US" sz="1600" b="0" i="0" u="none" strike="noStrike" kern="1200" cap="none" spc="0" normalizeH="0" baseline="0" noProof="0" dirty="0" err="1">
                <a:ln>
                  <a:noFill/>
                </a:ln>
                <a:effectLst/>
                <a:uLnTx/>
                <a:uFillTx/>
                <a:latin typeface="Arial" panose="020B0604020202020204" pitchFamily="34" charset="0"/>
                <a:ea typeface="ＭＳ Ｐゴシック" panose="020B0600070205080204" pitchFamily="34" charset="-128"/>
                <a:cs typeface="+mn-cs"/>
              </a:rPr>
              <a:t>ction</a:t>
            </a:r>
            <a:r>
              <a:rPr kumimoji="0" lang="en-US" sz="16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 on behalf of, or at the request of, a special interest group or persons organized and voluntarily united in opinion and who adhere to a particular political party or cause; or evidence that the respondent(s) used the schools to acquire some benefit for the respondent(s), a member of the respondent’s immediate family or a friend. </a:t>
            </a:r>
          </a:p>
        </p:txBody>
      </p:sp>
    </p:spTree>
    <p:extLst>
      <p:ext uri="{BB962C8B-B14F-4D97-AF65-F5344CB8AC3E}">
        <p14:creationId xmlns:p14="http://schemas.microsoft.com/office/powerpoint/2010/main" val="42169365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A9616F7-FE20-8222-B969-DB0DEE012D2E}"/>
              </a:ext>
            </a:extLst>
          </p:cNvPr>
          <p:cNvSpPr>
            <a:spLocks noGrp="1" noChangeArrowheads="1"/>
          </p:cNvSpPr>
          <p:nvPr>
            <p:ph type="title"/>
          </p:nvPr>
        </p:nvSpPr>
        <p:spPr>
          <a:xfrm>
            <a:off x="1028700" y="144780"/>
            <a:ext cx="7315200" cy="800100"/>
          </a:xfrm>
          <a:ln>
            <a:noFill/>
            <a:miter lim="800000"/>
            <a:headEnd/>
            <a:tailEnd/>
          </a:ln>
        </p:spPr>
        <p:txBody>
          <a:bodyPr/>
          <a:lstStyle/>
          <a:p>
            <a:r>
              <a:rPr lang="en-US" altLang="en-US" sz="3600" dirty="0">
                <a:solidFill>
                  <a:schemeClr val="tx1"/>
                </a:solidFill>
                <a:latin typeface="Calibri" panose="020F0502020204030204" pitchFamily="34" charset="0"/>
                <a:cs typeface="Calibri" panose="020F0502020204030204" pitchFamily="34" charset="0"/>
              </a:rPr>
              <a:t>Code of Ethics </a:t>
            </a:r>
            <a:r>
              <a:rPr lang="en-US" altLang="en-US" sz="2800" b="0" dirty="0">
                <a:solidFill>
                  <a:schemeClr val="tx1"/>
                </a:solidFill>
                <a:latin typeface="Calibri" panose="020F0502020204030204" pitchFamily="34" charset="0"/>
                <a:cs typeface="Calibri" panose="020F0502020204030204" pitchFamily="34" charset="0"/>
              </a:rPr>
              <a:t>(continued)</a:t>
            </a:r>
          </a:p>
        </p:txBody>
      </p:sp>
      <p:sp>
        <p:nvSpPr>
          <p:cNvPr id="2" name="Rectangle 3">
            <a:extLst>
              <a:ext uri="{FF2B5EF4-FFF2-40B4-BE49-F238E27FC236}">
                <a16:creationId xmlns:a16="http://schemas.microsoft.com/office/drawing/2014/main" id="{1FADAF67-759E-A45C-CE5E-6F9A425557FA}"/>
              </a:ext>
            </a:extLst>
          </p:cNvPr>
          <p:cNvSpPr txBox="1">
            <a:spLocks noChangeArrowheads="1"/>
          </p:cNvSpPr>
          <p:nvPr/>
        </p:nvSpPr>
        <p:spPr bwMode="auto">
          <a:xfrm>
            <a:off x="967740" y="1033733"/>
            <a:ext cx="7208520" cy="3349440"/>
          </a:xfrm>
          <a:prstGeom prst="flowChartInputOutput">
            <a:avLst/>
          </a:prstGeom>
          <a:solidFill>
            <a:srgbClr val="D0E7D8"/>
          </a:solidFill>
          <a:ln>
            <a:noFill/>
          </a:ln>
          <a:effectLst/>
        </p:spPr>
        <p:txBody>
          <a:bodyPr vert="horz" wrap="square" lIns="0" tIns="45720" rIns="91440" bIns="45720" numCol="1" anchor="ctr"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marR="0" lvl="0" indent="-609600" algn="l" defTabSz="914400" rtl="0" eaLnBrk="0" fontAlgn="base" latinLnBrk="0" hangingPunct="0">
              <a:lnSpc>
                <a:spcPct val="90000"/>
              </a:lnSpc>
              <a:spcBef>
                <a:spcPct val="20000"/>
              </a:spcBef>
              <a:spcAft>
                <a:spcPct val="0"/>
              </a:spcAft>
              <a:buClr>
                <a:srgbClr val="993333"/>
              </a:buClr>
              <a:buSzTx/>
              <a:buFontTx/>
              <a:buNone/>
              <a:tabLst/>
              <a:defRPr/>
            </a:pPr>
            <a:r>
              <a:rPr kumimoji="0" lang="en-US" altLang="en-US" sz="2400" b="1" i="0" u="none" strike="noStrike" kern="0" cap="none" spc="0" normalizeH="0" baseline="0" noProof="0" dirty="0">
                <a:ln>
                  <a:noFill/>
                </a:ln>
                <a:solidFill>
                  <a:srgbClr val="003366"/>
                </a:solidFill>
                <a:effectLst/>
                <a:uLnTx/>
                <a:uFillTx/>
                <a:latin typeface="Arial"/>
                <a:ea typeface="ＭＳ Ｐゴシック"/>
                <a:cs typeface="Times New Roman" pitchFamily="18" charset="0"/>
              </a:rPr>
              <a:t>	</a:t>
            </a:r>
            <a:r>
              <a:rPr kumimoji="0" lang="en-US" altLang="en-US" sz="2800" b="0" i="0" u="none" strike="noStrike" kern="1200" cap="none" spc="0" normalizeH="0" baseline="0" noProof="0" dirty="0">
                <a:ln>
                  <a:noFill/>
                </a:ln>
                <a:solidFill>
                  <a:schemeClr val="tx1"/>
                </a:solidFill>
                <a:effectLst/>
                <a:uLnTx/>
                <a:uFillTx/>
                <a:latin typeface="Arial"/>
                <a:ea typeface="ＭＳ Ｐゴシック"/>
                <a:cs typeface="Times New Roman" pitchFamily="18" charset="0"/>
              </a:rPr>
              <a:t>I will hold confidential all matters pertaining </a:t>
            </a:r>
            <a:br>
              <a:rPr kumimoji="0" lang="en-US" altLang="en-US" sz="2800" b="0" i="0" u="none" strike="noStrike" kern="1200" cap="none" spc="0" normalizeH="0" baseline="0" noProof="0" dirty="0">
                <a:ln>
                  <a:noFill/>
                </a:ln>
                <a:solidFill>
                  <a:schemeClr val="tx1"/>
                </a:solidFill>
                <a:effectLst/>
                <a:uLnTx/>
                <a:uFillTx/>
                <a:latin typeface="Arial"/>
                <a:ea typeface="ＭＳ Ｐゴシック"/>
                <a:cs typeface="Times New Roman" pitchFamily="18" charset="0"/>
              </a:rPr>
            </a:br>
            <a:r>
              <a:rPr kumimoji="0" lang="en-US" altLang="en-US" sz="2800" b="0" i="0" u="none" strike="noStrike" kern="1200" cap="none" spc="0" normalizeH="0" baseline="0" noProof="0" dirty="0">
                <a:ln>
                  <a:noFill/>
                </a:ln>
                <a:solidFill>
                  <a:schemeClr val="tx1"/>
                </a:solidFill>
                <a:effectLst/>
                <a:uLnTx/>
                <a:uFillTx/>
                <a:latin typeface="Arial"/>
                <a:ea typeface="ＭＳ Ｐゴシック"/>
                <a:cs typeface="Times New Roman" pitchFamily="18" charset="0"/>
              </a:rPr>
              <a:t>to the schools which, if disclosed, would needlessly injure individuals or the schools. In all other matters, I will provide accurate information and, in concert with my fellow board members, interpret to the staff the aspirations of the community for its school.</a:t>
            </a:r>
            <a:endParaRPr kumimoji="0" lang="en-US" altLang="en-US" sz="3200" b="0" i="0" u="none" strike="noStrike" kern="0" cap="none" spc="0" normalizeH="0" baseline="0" noProof="0" dirty="0">
              <a:ln>
                <a:noFill/>
              </a:ln>
              <a:solidFill>
                <a:schemeClr val="tx1"/>
              </a:solidFill>
              <a:effectLst/>
              <a:uLnTx/>
              <a:uFillTx/>
              <a:latin typeface="Arial"/>
              <a:ea typeface="ＭＳ Ｐゴシック"/>
              <a:cs typeface="Times New Roman" pitchFamily="18" charset="0"/>
            </a:endParaRPr>
          </a:p>
        </p:txBody>
      </p:sp>
      <p:sp>
        <p:nvSpPr>
          <p:cNvPr id="3" name="Rectangle 2">
            <a:extLst>
              <a:ext uri="{FF2B5EF4-FFF2-40B4-BE49-F238E27FC236}">
                <a16:creationId xmlns:a16="http://schemas.microsoft.com/office/drawing/2014/main" id="{0880E1E0-941B-4AFB-5138-37F4AEAFA394}"/>
              </a:ext>
            </a:extLst>
          </p:cNvPr>
          <p:cNvSpPr/>
          <p:nvPr/>
        </p:nvSpPr>
        <p:spPr>
          <a:xfrm>
            <a:off x="1245369" y="2892300"/>
            <a:ext cx="1233031"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g.</a:t>
            </a:r>
          </a:p>
        </p:txBody>
      </p:sp>
      <p:sp>
        <p:nvSpPr>
          <p:cNvPr id="4" name="TextBox 3">
            <a:extLst>
              <a:ext uri="{FF2B5EF4-FFF2-40B4-BE49-F238E27FC236}">
                <a16:creationId xmlns:a16="http://schemas.microsoft.com/office/drawing/2014/main" id="{712B0C9A-AD1C-7329-5AAE-559210454257}"/>
              </a:ext>
            </a:extLst>
          </p:cNvPr>
          <p:cNvSpPr txBox="1"/>
          <p:nvPr/>
        </p:nvSpPr>
        <p:spPr>
          <a:xfrm>
            <a:off x="257452" y="4806469"/>
            <a:ext cx="8753383" cy="160043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Factual evidence of a violation of the confidentiality provision shall include evidence that the respondent(s) </a:t>
            </a:r>
            <a:r>
              <a:rPr lang="en-US" sz="1400" dirty="0"/>
              <a:t>t</a:t>
            </a:r>
            <a:r>
              <a:rPr kumimoji="0" lang="en-US" sz="1400" b="0" i="0" u="none" strike="noStrike" kern="1200" cap="none" spc="0" normalizeH="0" baseline="0" noProof="0" dirty="0" err="1">
                <a:ln>
                  <a:noFill/>
                </a:ln>
                <a:effectLst/>
                <a:uLnTx/>
                <a:uFillTx/>
                <a:latin typeface="Arial" panose="020B0604020202020204" pitchFamily="34" charset="0"/>
                <a:ea typeface="ＭＳ Ｐゴシック" panose="020B0600070205080204" pitchFamily="34" charset="-128"/>
                <a:cs typeface="+mn-cs"/>
              </a:rPr>
              <a:t>ook</a:t>
            </a:r>
            <a:r>
              <a:rPr kumimoji="0" lang="en-US" sz="14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 action to make public, reveal or disclose information that was not public under any laws, regulations or court orders of this State, or information that was otherwise confidential in accordance with board policies, procedures or practices. Factual evidence that the respondent(s) violated the inaccurate information provision shall include evidence that substantiates the inaccuracy of the information provided by the respondent(s) and evidence that establishes the inaccuracy was other than a reasonable mistake or personal opinion or was not attribute to developing circumstances.</a:t>
            </a:r>
          </a:p>
        </p:txBody>
      </p:sp>
      <p:sp>
        <p:nvSpPr>
          <p:cNvPr id="8" name="Rectangle 7">
            <a:extLst>
              <a:ext uri="{FF2B5EF4-FFF2-40B4-BE49-F238E27FC236}">
                <a16:creationId xmlns:a16="http://schemas.microsoft.com/office/drawing/2014/main" id="{F2CAF004-9A4E-FBF5-F5C1-D9FA2CE617A0}"/>
              </a:ext>
            </a:extLst>
          </p:cNvPr>
          <p:cNvSpPr/>
          <p:nvPr/>
        </p:nvSpPr>
        <p:spPr>
          <a:xfrm>
            <a:off x="883919" y="4406359"/>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Tree>
    <p:extLst>
      <p:ext uri="{BB962C8B-B14F-4D97-AF65-F5344CB8AC3E}">
        <p14:creationId xmlns:p14="http://schemas.microsoft.com/office/powerpoint/2010/main" val="12516791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A9616F7-FE20-8222-B969-DB0DEE012D2E}"/>
              </a:ext>
            </a:extLst>
          </p:cNvPr>
          <p:cNvSpPr>
            <a:spLocks noGrp="1" noChangeArrowheads="1"/>
          </p:cNvSpPr>
          <p:nvPr>
            <p:ph type="title"/>
          </p:nvPr>
        </p:nvSpPr>
        <p:spPr>
          <a:xfrm>
            <a:off x="1028700" y="144780"/>
            <a:ext cx="7315200" cy="800100"/>
          </a:xfrm>
          <a:ln>
            <a:noFill/>
            <a:miter lim="800000"/>
            <a:headEnd/>
            <a:tailEnd/>
          </a:ln>
        </p:spPr>
        <p:txBody>
          <a:bodyPr/>
          <a:lstStyle/>
          <a:p>
            <a:r>
              <a:rPr lang="en-US" altLang="en-US" sz="3600" dirty="0">
                <a:solidFill>
                  <a:schemeClr val="tx1"/>
                </a:solidFill>
                <a:latin typeface="Calibri" panose="020F0502020204030204" pitchFamily="34" charset="0"/>
                <a:cs typeface="Calibri" panose="020F0502020204030204" pitchFamily="34" charset="0"/>
              </a:rPr>
              <a:t>Code of Ethics </a:t>
            </a:r>
            <a:r>
              <a:rPr lang="en-US" altLang="en-US" sz="2800" b="0" dirty="0">
                <a:solidFill>
                  <a:schemeClr val="tx1"/>
                </a:solidFill>
                <a:latin typeface="Calibri" panose="020F0502020204030204" pitchFamily="34" charset="0"/>
                <a:cs typeface="Calibri" panose="020F0502020204030204" pitchFamily="34" charset="0"/>
              </a:rPr>
              <a:t>(continued)</a:t>
            </a:r>
          </a:p>
        </p:txBody>
      </p:sp>
      <p:sp>
        <p:nvSpPr>
          <p:cNvPr id="8" name="Rectangle 7">
            <a:extLst>
              <a:ext uri="{FF2B5EF4-FFF2-40B4-BE49-F238E27FC236}">
                <a16:creationId xmlns:a16="http://schemas.microsoft.com/office/drawing/2014/main" id="{F2CAF004-9A4E-FBF5-F5C1-D9FA2CE617A0}"/>
              </a:ext>
            </a:extLst>
          </p:cNvPr>
          <p:cNvSpPr/>
          <p:nvPr/>
        </p:nvSpPr>
        <p:spPr>
          <a:xfrm>
            <a:off x="883919" y="4039982"/>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
        <p:nvSpPr>
          <p:cNvPr id="6" name="Rectangle 3">
            <a:extLst>
              <a:ext uri="{FF2B5EF4-FFF2-40B4-BE49-F238E27FC236}">
                <a16:creationId xmlns:a16="http://schemas.microsoft.com/office/drawing/2014/main" id="{F99C9917-FD5A-5141-1F94-2548536DCEC8}"/>
              </a:ext>
            </a:extLst>
          </p:cNvPr>
          <p:cNvSpPr txBox="1">
            <a:spLocks noChangeArrowheads="1"/>
          </p:cNvSpPr>
          <p:nvPr/>
        </p:nvSpPr>
        <p:spPr bwMode="auto">
          <a:xfrm>
            <a:off x="967740" y="1033273"/>
            <a:ext cx="7208520" cy="2884584"/>
          </a:xfrm>
          <a:prstGeom prst="flowChartInputOutput">
            <a:avLst/>
          </a:prstGeom>
          <a:solidFill>
            <a:srgbClr val="D0E7D8"/>
          </a:solidFill>
          <a:ln>
            <a:noFill/>
          </a:ln>
          <a:effectLst/>
        </p:spPr>
        <p:txBody>
          <a:bodyPr vert="horz" wrap="square" lIns="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609600" marR="0" lvl="0" indent="-609600" algn="l" defTabSz="914400" rtl="0" eaLnBrk="0" fontAlgn="base" latinLnBrk="0" hangingPunct="0">
              <a:lnSpc>
                <a:spcPct val="90000"/>
              </a:lnSpc>
              <a:spcBef>
                <a:spcPct val="20000"/>
              </a:spcBef>
              <a:spcAft>
                <a:spcPct val="0"/>
              </a:spcAft>
              <a:buClr>
                <a:srgbClr val="993333"/>
              </a:buClr>
              <a:buSzTx/>
              <a:buFontTx/>
              <a:buNone/>
              <a:tabLst/>
              <a:defRPr/>
            </a:pPr>
            <a:r>
              <a:rPr kumimoji="0" lang="en-US" altLang="en-US" sz="2400" b="1" i="0" u="none" strike="noStrike" kern="0" cap="none" spc="0" normalizeH="0" baseline="0" noProof="0" dirty="0">
                <a:ln>
                  <a:noFill/>
                </a:ln>
                <a:solidFill>
                  <a:srgbClr val="003366"/>
                </a:solidFill>
                <a:effectLst/>
                <a:uLnTx/>
                <a:uFillTx/>
                <a:latin typeface="Arial"/>
                <a:ea typeface="ＭＳ Ｐゴシック"/>
                <a:cs typeface="Times New Roman" pitchFamily="18" charset="0"/>
              </a:rPr>
              <a:t>	</a:t>
            </a:r>
            <a:r>
              <a:rPr kumimoji="0" lang="en-US" altLang="en-US" sz="2800" b="0" i="0" u="none" strike="noStrike" kern="1200" cap="none" spc="0" normalizeH="0" baseline="0" noProof="0" dirty="0">
                <a:ln>
                  <a:noFill/>
                </a:ln>
                <a:solidFill>
                  <a:schemeClr val="tx1"/>
                </a:solidFill>
                <a:effectLst/>
                <a:uLnTx/>
                <a:uFillTx/>
                <a:latin typeface="Arial"/>
                <a:ea typeface="ＭＳ Ｐゴシック"/>
                <a:cs typeface="Times New Roman" pitchFamily="18" charset="0"/>
              </a:rPr>
              <a:t>I will vote to appoint the best qualified personnel available after consideration of the recommendation of the chief administrative officer.</a:t>
            </a:r>
            <a:endParaRPr kumimoji="0" lang="en-US" altLang="en-US" sz="2800" b="0" i="0" u="none" strike="noStrike" kern="0" cap="none" spc="0" normalizeH="0" baseline="0" noProof="0" dirty="0">
              <a:ln>
                <a:noFill/>
              </a:ln>
              <a:solidFill>
                <a:schemeClr val="tx1"/>
              </a:solidFill>
              <a:effectLst/>
              <a:uLnTx/>
              <a:uFillTx/>
              <a:latin typeface="Arial"/>
              <a:ea typeface="ＭＳ Ｐゴシック"/>
              <a:cs typeface="Times New Roman" pitchFamily="18" charset="0"/>
            </a:endParaRPr>
          </a:p>
        </p:txBody>
      </p:sp>
      <p:sp>
        <p:nvSpPr>
          <p:cNvPr id="7" name="Rectangle 6">
            <a:extLst>
              <a:ext uri="{FF2B5EF4-FFF2-40B4-BE49-F238E27FC236}">
                <a16:creationId xmlns:a16="http://schemas.microsoft.com/office/drawing/2014/main" id="{39AD00B4-F510-2892-388F-34401261390B}"/>
              </a:ext>
            </a:extLst>
          </p:cNvPr>
          <p:cNvSpPr/>
          <p:nvPr/>
        </p:nvSpPr>
        <p:spPr>
          <a:xfrm>
            <a:off x="1413009" y="2592448"/>
            <a:ext cx="1233031"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h.</a:t>
            </a:r>
          </a:p>
        </p:txBody>
      </p:sp>
      <p:sp>
        <p:nvSpPr>
          <p:cNvPr id="9" name="TextBox 8">
            <a:extLst>
              <a:ext uri="{FF2B5EF4-FFF2-40B4-BE49-F238E27FC236}">
                <a16:creationId xmlns:a16="http://schemas.microsoft.com/office/drawing/2014/main" id="{949A1F09-D48B-09FA-3E8D-8A527F55BA3F}"/>
              </a:ext>
            </a:extLst>
          </p:cNvPr>
          <p:cNvSpPr txBox="1"/>
          <p:nvPr/>
        </p:nvSpPr>
        <p:spPr>
          <a:xfrm>
            <a:off x="883919" y="4440092"/>
            <a:ext cx="7208521"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Factual evidence shall include evidence that the respondent(s) acted on a personnel matter without a recommendation of the chief administrative officer.</a:t>
            </a:r>
          </a:p>
        </p:txBody>
      </p:sp>
    </p:spTree>
    <p:extLst>
      <p:ext uri="{BB962C8B-B14F-4D97-AF65-F5344CB8AC3E}">
        <p14:creationId xmlns:p14="http://schemas.microsoft.com/office/powerpoint/2010/main" val="39411282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A9616F7-FE20-8222-B969-DB0DEE012D2E}"/>
              </a:ext>
            </a:extLst>
          </p:cNvPr>
          <p:cNvSpPr>
            <a:spLocks noGrp="1" noChangeArrowheads="1"/>
          </p:cNvSpPr>
          <p:nvPr>
            <p:ph type="title"/>
          </p:nvPr>
        </p:nvSpPr>
        <p:spPr>
          <a:xfrm>
            <a:off x="1028700" y="144780"/>
            <a:ext cx="7315200" cy="800100"/>
          </a:xfrm>
          <a:ln>
            <a:noFill/>
            <a:miter lim="800000"/>
            <a:headEnd/>
            <a:tailEnd/>
          </a:ln>
        </p:spPr>
        <p:txBody>
          <a:bodyPr/>
          <a:lstStyle/>
          <a:p>
            <a:r>
              <a:rPr lang="en-US" altLang="en-US" sz="3600" dirty="0">
                <a:solidFill>
                  <a:schemeClr val="tx1"/>
                </a:solidFill>
                <a:latin typeface="Calibri" panose="020F0502020204030204" pitchFamily="34" charset="0"/>
                <a:cs typeface="Calibri" panose="020F0502020204030204" pitchFamily="34" charset="0"/>
              </a:rPr>
              <a:t>Code of Ethics </a:t>
            </a:r>
            <a:r>
              <a:rPr lang="en-US" altLang="en-US" sz="2800" b="0" dirty="0">
                <a:solidFill>
                  <a:schemeClr val="tx1"/>
                </a:solidFill>
                <a:latin typeface="Calibri" panose="020F0502020204030204" pitchFamily="34" charset="0"/>
                <a:cs typeface="Calibri" panose="020F0502020204030204" pitchFamily="34" charset="0"/>
              </a:rPr>
              <a:t>(continued)</a:t>
            </a:r>
          </a:p>
        </p:txBody>
      </p:sp>
      <p:sp>
        <p:nvSpPr>
          <p:cNvPr id="8" name="Rectangle 7">
            <a:extLst>
              <a:ext uri="{FF2B5EF4-FFF2-40B4-BE49-F238E27FC236}">
                <a16:creationId xmlns:a16="http://schemas.microsoft.com/office/drawing/2014/main" id="{F2CAF004-9A4E-FBF5-F5C1-D9FA2CE617A0}"/>
              </a:ext>
            </a:extLst>
          </p:cNvPr>
          <p:cNvSpPr/>
          <p:nvPr/>
        </p:nvSpPr>
        <p:spPr>
          <a:xfrm>
            <a:off x="606291" y="3925382"/>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
        <p:nvSpPr>
          <p:cNvPr id="6" name="Rectangle 3">
            <a:extLst>
              <a:ext uri="{FF2B5EF4-FFF2-40B4-BE49-F238E27FC236}">
                <a16:creationId xmlns:a16="http://schemas.microsoft.com/office/drawing/2014/main" id="{E40A484D-5274-716B-23B6-A1E18C847F79}"/>
              </a:ext>
            </a:extLst>
          </p:cNvPr>
          <p:cNvSpPr txBox="1">
            <a:spLocks noChangeArrowheads="1"/>
          </p:cNvSpPr>
          <p:nvPr/>
        </p:nvSpPr>
        <p:spPr bwMode="auto">
          <a:xfrm>
            <a:off x="690111" y="944880"/>
            <a:ext cx="7208520" cy="2884584"/>
          </a:xfrm>
          <a:prstGeom prst="flowChartInputOutput">
            <a:avLst/>
          </a:prstGeom>
          <a:solidFill>
            <a:srgbClr val="D0E7D8"/>
          </a:solidFill>
          <a:ln>
            <a:noFill/>
          </a:ln>
          <a:effectLst/>
        </p:spPr>
        <p:txBody>
          <a:bodyPr vert="horz" wrap="square" lIns="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993333"/>
              </a:buClr>
              <a:buSzTx/>
              <a:buFontTx/>
              <a:buNone/>
              <a:tabLst/>
              <a:defRPr/>
            </a:pPr>
            <a:r>
              <a:rPr kumimoji="0" lang="en-US" altLang="en-US" sz="2400" b="1" i="0" u="none" strike="noStrike" kern="0" cap="none" spc="0" normalizeH="0" baseline="0" noProof="0" dirty="0">
                <a:ln>
                  <a:noFill/>
                </a:ln>
                <a:solidFill>
                  <a:srgbClr val="003366"/>
                </a:solidFill>
                <a:effectLst/>
                <a:uLnTx/>
                <a:uFillTx/>
                <a:latin typeface="Arial"/>
                <a:ea typeface="ＭＳ Ｐゴシック"/>
                <a:cs typeface="Times New Roman" pitchFamily="18" charset="0"/>
              </a:rPr>
              <a:t>	</a:t>
            </a:r>
            <a:r>
              <a:rPr kumimoji="0" lang="en-US" altLang="en-US" sz="3200" b="0" i="0" u="none" strike="noStrike" kern="1200" cap="none" spc="0" normalizeH="0" baseline="0" noProof="0" dirty="0">
                <a:ln>
                  <a:noFill/>
                </a:ln>
                <a:solidFill>
                  <a:schemeClr val="tx1"/>
                </a:solidFill>
                <a:effectLst/>
                <a:uLnTx/>
                <a:uFillTx/>
                <a:latin typeface="Arial"/>
                <a:ea typeface="Arial Unicode MS" pitchFamily="34" charset="-128"/>
                <a:cs typeface="Arial Unicode MS" pitchFamily="34" charset="-128"/>
              </a:rPr>
              <a:t>I will support and protect school personnel in proper performance of their duties.</a:t>
            </a:r>
          </a:p>
        </p:txBody>
      </p:sp>
      <p:sp>
        <p:nvSpPr>
          <p:cNvPr id="7" name="Rectangle 6">
            <a:extLst>
              <a:ext uri="{FF2B5EF4-FFF2-40B4-BE49-F238E27FC236}">
                <a16:creationId xmlns:a16="http://schemas.microsoft.com/office/drawing/2014/main" id="{9FA1A276-09AC-57F6-B772-A2999A039C19}"/>
              </a:ext>
            </a:extLst>
          </p:cNvPr>
          <p:cNvSpPr/>
          <p:nvPr/>
        </p:nvSpPr>
        <p:spPr>
          <a:xfrm>
            <a:off x="1085433" y="2451641"/>
            <a:ext cx="869148"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i.</a:t>
            </a:r>
          </a:p>
        </p:txBody>
      </p:sp>
      <p:sp>
        <p:nvSpPr>
          <p:cNvPr id="9" name="TextBox 8">
            <a:extLst>
              <a:ext uri="{FF2B5EF4-FFF2-40B4-BE49-F238E27FC236}">
                <a16:creationId xmlns:a16="http://schemas.microsoft.com/office/drawing/2014/main" id="{6A199F46-C34E-7265-02CA-DDDD278295FB}"/>
              </a:ext>
            </a:extLst>
          </p:cNvPr>
          <p:cNvSpPr txBox="1"/>
          <p:nvPr/>
        </p:nvSpPr>
        <p:spPr>
          <a:xfrm>
            <a:off x="606291" y="4307584"/>
            <a:ext cx="7208521"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Factual evidence of a violation shall include evidence that the respondent(s) took </a:t>
            </a:r>
            <a:r>
              <a:rPr lang="en-US" sz="1600" dirty="0"/>
              <a:t>deliberate</a:t>
            </a:r>
            <a:r>
              <a:rPr kumimoji="0" lang="en-US" sz="16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 action that resulted in undermining, opposing, compromising or harming school personnel in the proper performance of  their duties.</a:t>
            </a:r>
          </a:p>
        </p:txBody>
      </p:sp>
    </p:spTree>
    <p:extLst>
      <p:ext uri="{BB962C8B-B14F-4D97-AF65-F5344CB8AC3E}">
        <p14:creationId xmlns:p14="http://schemas.microsoft.com/office/powerpoint/2010/main" val="189419783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A9616F7-FE20-8222-B969-DB0DEE012D2E}"/>
              </a:ext>
            </a:extLst>
          </p:cNvPr>
          <p:cNvSpPr>
            <a:spLocks noGrp="1" noChangeArrowheads="1"/>
          </p:cNvSpPr>
          <p:nvPr>
            <p:ph type="title"/>
          </p:nvPr>
        </p:nvSpPr>
        <p:spPr>
          <a:xfrm>
            <a:off x="1028700" y="144780"/>
            <a:ext cx="7315200" cy="800100"/>
          </a:xfrm>
          <a:ln>
            <a:noFill/>
            <a:miter lim="800000"/>
            <a:headEnd/>
            <a:tailEnd/>
          </a:ln>
        </p:spPr>
        <p:txBody>
          <a:bodyPr/>
          <a:lstStyle/>
          <a:p>
            <a:r>
              <a:rPr lang="en-US" altLang="en-US" sz="3600" dirty="0">
                <a:solidFill>
                  <a:schemeClr val="tx1"/>
                </a:solidFill>
                <a:latin typeface="Calibri" panose="020F0502020204030204" pitchFamily="34" charset="0"/>
                <a:cs typeface="Calibri" panose="020F0502020204030204" pitchFamily="34" charset="0"/>
              </a:rPr>
              <a:t>Code of Ethics </a:t>
            </a:r>
            <a:r>
              <a:rPr lang="en-US" altLang="en-US" sz="2000" dirty="0">
                <a:solidFill>
                  <a:schemeClr val="tx1"/>
                </a:solidFill>
                <a:latin typeface="Calibri" panose="020F0502020204030204" pitchFamily="34" charset="0"/>
                <a:cs typeface="Calibri" panose="020F0502020204030204" pitchFamily="34" charset="0"/>
              </a:rPr>
              <a:t>(continued)</a:t>
            </a:r>
          </a:p>
        </p:txBody>
      </p:sp>
      <p:sp>
        <p:nvSpPr>
          <p:cNvPr id="8" name="Rectangle 7">
            <a:extLst>
              <a:ext uri="{FF2B5EF4-FFF2-40B4-BE49-F238E27FC236}">
                <a16:creationId xmlns:a16="http://schemas.microsoft.com/office/drawing/2014/main" id="{F2CAF004-9A4E-FBF5-F5C1-D9FA2CE617A0}"/>
              </a:ext>
            </a:extLst>
          </p:cNvPr>
          <p:cNvSpPr/>
          <p:nvPr/>
        </p:nvSpPr>
        <p:spPr>
          <a:xfrm>
            <a:off x="1028700" y="3993309"/>
            <a:ext cx="1439818" cy="40011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w="22225">
                  <a:noFill/>
                  <a:prstDash val="solid"/>
                </a:ln>
                <a:solidFill>
                  <a:srgbClr val="00B050"/>
                </a:solidFill>
                <a:effectLst/>
                <a:uLnTx/>
                <a:uFillTx/>
                <a:latin typeface="Arial" panose="020B0604020202020204" pitchFamily="34" charset="0"/>
                <a:ea typeface="ＭＳ Ｐゴシック" panose="020B0600070205080204" pitchFamily="34" charset="-128"/>
                <a:cs typeface="+mn-cs"/>
              </a:rPr>
              <a:t>Standards</a:t>
            </a:r>
          </a:p>
        </p:txBody>
      </p:sp>
      <p:sp>
        <p:nvSpPr>
          <p:cNvPr id="6" name="Rectangle 3">
            <a:extLst>
              <a:ext uri="{FF2B5EF4-FFF2-40B4-BE49-F238E27FC236}">
                <a16:creationId xmlns:a16="http://schemas.microsoft.com/office/drawing/2014/main" id="{869D15C1-15AC-F563-2B9C-645B7C6C8482}"/>
              </a:ext>
            </a:extLst>
          </p:cNvPr>
          <p:cNvSpPr txBox="1">
            <a:spLocks noChangeArrowheads="1"/>
          </p:cNvSpPr>
          <p:nvPr/>
        </p:nvSpPr>
        <p:spPr bwMode="auto">
          <a:xfrm>
            <a:off x="1135380" y="1009349"/>
            <a:ext cx="7208520" cy="2884584"/>
          </a:xfrm>
          <a:prstGeom prst="flowChartInputOutput">
            <a:avLst/>
          </a:prstGeom>
          <a:solidFill>
            <a:srgbClr val="D0E7D8"/>
          </a:solidFill>
          <a:ln>
            <a:noFill/>
          </a:ln>
          <a:effectLst/>
        </p:spPr>
        <p:txBody>
          <a:bodyPr vert="horz" wrap="square" lIns="0" tIns="45720" rIns="91440" bIns="45720" numCol="1" anchor="ctr" anchorCtr="0" compatLnSpc="1">
            <a:prstTxWarp prst="textNoShape">
              <a:avLst/>
            </a:prstTxWarp>
            <a:normAutofit fontScale="92500"/>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993333"/>
              </a:buClr>
              <a:buSzTx/>
              <a:buFontTx/>
              <a:buNone/>
              <a:tabLst/>
              <a:defRPr/>
            </a:pPr>
            <a:r>
              <a:rPr kumimoji="0" lang="en-US" altLang="en-US" sz="2400" b="1" i="0" u="none" strike="noStrike" kern="0" cap="none" spc="0" normalizeH="0" baseline="0" noProof="0" dirty="0">
                <a:ln>
                  <a:noFill/>
                </a:ln>
                <a:solidFill>
                  <a:srgbClr val="003366"/>
                </a:solidFill>
                <a:effectLst/>
                <a:uLnTx/>
                <a:uFillTx/>
                <a:latin typeface="Arial"/>
                <a:ea typeface="ＭＳ Ｐゴシック"/>
                <a:cs typeface="Times New Roman" pitchFamily="18" charset="0"/>
              </a:rPr>
              <a:t>	</a:t>
            </a:r>
            <a:r>
              <a:rPr kumimoji="0" lang="en-US" altLang="en-US" sz="2800" b="0" i="0" u="none" strike="noStrike" kern="1200" cap="none" spc="0" normalizeH="0" baseline="0" noProof="0" dirty="0">
                <a:ln>
                  <a:noFill/>
                </a:ln>
                <a:solidFill>
                  <a:schemeClr val="tx1"/>
                </a:solidFill>
                <a:effectLst/>
                <a:uLnTx/>
                <a:uFillTx/>
                <a:latin typeface="Arial"/>
                <a:ea typeface="Arial Unicode MS" pitchFamily="34" charset="-128"/>
                <a:cs typeface="Arial Unicode MS" pitchFamily="34" charset="-128"/>
              </a:rPr>
              <a:t>I will refer all complaints to the chief administrative officer and will act on the complaints at public meetings only after failure of an administrative solution. </a:t>
            </a:r>
          </a:p>
        </p:txBody>
      </p:sp>
      <p:sp>
        <p:nvSpPr>
          <p:cNvPr id="7" name="Rectangle 6">
            <a:extLst>
              <a:ext uri="{FF2B5EF4-FFF2-40B4-BE49-F238E27FC236}">
                <a16:creationId xmlns:a16="http://schemas.microsoft.com/office/drawing/2014/main" id="{37DA8DEA-9917-4292-3147-9912100FC527}"/>
              </a:ext>
            </a:extLst>
          </p:cNvPr>
          <p:cNvSpPr/>
          <p:nvPr/>
        </p:nvSpPr>
        <p:spPr>
          <a:xfrm>
            <a:off x="1617935" y="2388742"/>
            <a:ext cx="872355" cy="156966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w="22225">
                  <a:solidFill>
                    <a:srgbClr val="00B050"/>
                  </a:solidFill>
                  <a:prstDash val="solid"/>
                </a:ln>
                <a:solidFill>
                  <a:srgbClr val="A1C57D"/>
                </a:solidFill>
                <a:effectLst/>
                <a:uLnTx/>
                <a:uFillTx/>
                <a:latin typeface="Berlin Sans FB Demi" panose="020E0802020502020306" pitchFamily="34" charset="0"/>
                <a:ea typeface="ＭＳ Ｐゴシック" panose="020B0600070205080204" pitchFamily="34" charset="-128"/>
                <a:cs typeface="+mn-cs"/>
              </a:rPr>
              <a:t>j.</a:t>
            </a:r>
          </a:p>
        </p:txBody>
      </p:sp>
      <p:sp>
        <p:nvSpPr>
          <p:cNvPr id="9" name="TextBox 8">
            <a:extLst>
              <a:ext uri="{FF2B5EF4-FFF2-40B4-BE49-F238E27FC236}">
                <a16:creationId xmlns:a16="http://schemas.microsoft.com/office/drawing/2014/main" id="{6A5809C8-B80E-869C-9288-66228E65D6F4}"/>
              </a:ext>
            </a:extLst>
          </p:cNvPr>
          <p:cNvSpPr txBox="1"/>
          <p:nvPr/>
        </p:nvSpPr>
        <p:spPr>
          <a:xfrm>
            <a:off x="1028700" y="4405654"/>
            <a:ext cx="7208521"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Factual evidence of a violation shall include evidence that the respondent(s) acted on or attempted to resolve a complaint, or conducted an investigation or inquiry related to a complaint: </a:t>
            </a:r>
            <a:r>
              <a:rPr kumimoji="0" lang="en-US" sz="1600" b="0" i="0" u="none" strike="noStrike" kern="1200" cap="none" spc="0" normalizeH="0" baseline="0" noProof="0" dirty="0" err="1">
                <a:ln>
                  <a:noFill/>
                </a:ln>
                <a:effectLst/>
                <a:uLnTx/>
                <a:uFillTx/>
                <a:latin typeface="Arial" panose="020B0604020202020204" pitchFamily="34" charset="0"/>
                <a:ea typeface="ＭＳ Ｐゴシック" panose="020B0600070205080204" pitchFamily="34" charset="-128"/>
                <a:cs typeface="+mn-cs"/>
              </a:rPr>
              <a:t>i</a:t>
            </a:r>
            <a:r>
              <a:rPr kumimoji="0" lang="en-US" sz="16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 Prior to referral to the chief administrative officer; or ii. At a time or place other than a public meeting and prior to the failure of an administrative solution. </a:t>
            </a:r>
          </a:p>
        </p:txBody>
      </p:sp>
    </p:spTree>
    <p:extLst>
      <p:ext uri="{BB962C8B-B14F-4D97-AF65-F5344CB8AC3E}">
        <p14:creationId xmlns:p14="http://schemas.microsoft.com/office/powerpoint/2010/main" val="8887932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407CAF5-2272-192C-2038-8301A529E3D5}"/>
              </a:ext>
            </a:extLst>
          </p:cNvPr>
          <p:cNvSpPr>
            <a:spLocks noGrp="1"/>
          </p:cNvSpPr>
          <p:nvPr>
            <p:ph idx="1"/>
          </p:nvPr>
        </p:nvSpPr>
        <p:spPr>
          <a:xfrm>
            <a:off x="639192" y="1260627"/>
            <a:ext cx="7936638" cy="4472866"/>
          </a:xfrm>
          <a:solidFill>
            <a:srgbClr val="D0E7D8"/>
          </a:solidFill>
        </p:spPr>
        <p:txBody>
          <a:bodyPr/>
          <a:lstStyle/>
          <a:p>
            <a:pPr marL="0" indent="0">
              <a:buNone/>
            </a:pPr>
            <a:r>
              <a:rPr lang="en-US" dirty="0">
                <a:solidFill>
                  <a:srgbClr val="201F1E"/>
                </a:solidFill>
                <a:effectLst/>
                <a:latin typeface="Calibri" panose="020F0502020204030204" pitchFamily="34" charset="0"/>
                <a:ea typeface="Times New Roman" panose="02020603050405020304" pitchFamily="18" charset="0"/>
              </a:rPr>
              <a:t>The content discussed in this presentation is for informational purposes only and not for the purpose of providing legal advice.  The application and impact of laws can vary widely based on the specific facts involved. No action should be taken in reliance on information discussed in this presentation, and the NJSBA disclaims all liability for actions or not taken based on such content to the fullest extent permitted by law. </a:t>
            </a:r>
          </a:p>
          <a:p>
            <a:pPr marL="342900" lvl="1" indent="0">
              <a:buNone/>
            </a:pPr>
            <a:r>
              <a:rPr lang="en-US" sz="1800" i="1" dirty="0">
                <a:solidFill>
                  <a:srgbClr val="201F1E"/>
                </a:solidFill>
                <a:latin typeface="Calibri" panose="020F0502020204030204" pitchFamily="34" charset="0"/>
                <a:ea typeface="Times New Roman" panose="02020603050405020304" pitchFamily="18" charset="0"/>
              </a:rPr>
              <a:t> </a:t>
            </a:r>
          </a:p>
          <a:p>
            <a:pPr marL="0" indent="0">
              <a:buNone/>
            </a:pPr>
            <a:r>
              <a:rPr lang="en-US" dirty="0">
                <a:solidFill>
                  <a:srgbClr val="993333"/>
                </a:solidFill>
                <a:effectLst/>
                <a:latin typeface="Calibri" panose="020F0502020204030204" pitchFamily="34" charset="0"/>
                <a:ea typeface="Times New Roman" panose="02020603050405020304" pitchFamily="18" charset="0"/>
              </a:rPr>
              <a:t>You should contact your board/school attorney to obtain advice with respect to any issue or problem.</a:t>
            </a:r>
          </a:p>
          <a:p>
            <a:pPr marL="0" indent="0">
              <a:buNone/>
            </a:pPr>
            <a:endParaRPr kumimoji="0" lang="en-US" sz="1800" b="0" i="1" u="none" strike="noStrike" kern="0" cap="none" spc="0" normalizeH="0" baseline="0" noProof="0" dirty="0">
              <a:ln>
                <a:noFill/>
              </a:ln>
              <a:solidFill>
                <a:srgbClr val="201F1E"/>
              </a:solidFill>
              <a:effectLst/>
              <a:uLnTx/>
              <a:uFillTx/>
              <a:latin typeface="Calibri" panose="020F0502020204030204" pitchFamily="34" charset="0"/>
              <a:ea typeface="Times New Roman" panose="02020603050405020304" pitchFamily="18" charset="0"/>
            </a:endParaRPr>
          </a:p>
          <a:p>
            <a:pPr marL="0" indent="0">
              <a:buNone/>
            </a:pPr>
            <a:endParaRPr lang="en-US" sz="1800" dirty="0">
              <a:solidFill>
                <a:srgbClr val="993333"/>
              </a:solidFill>
              <a:latin typeface="Calibri" panose="020F0502020204030204" pitchFamily="34" charset="0"/>
              <a:ea typeface="Calibri" panose="020F0502020204030204" pitchFamily="34" charset="0"/>
            </a:endParaRPr>
          </a:p>
          <a:p>
            <a:pPr marL="0" indent="0">
              <a:buNone/>
            </a:pPr>
            <a:endParaRPr lang="en-US" sz="1800" dirty="0">
              <a:solidFill>
                <a:srgbClr val="993333"/>
              </a:solidFill>
              <a:effectLst/>
              <a:latin typeface="Calibri" panose="020F0502020204030204" pitchFamily="34" charset="0"/>
              <a:ea typeface="Calibri" panose="020F0502020204030204" pitchFamily="34" charset="0"/>
            </a:endParaRPr>
          </a:p>
          <a:p>
            <a:pPr marL="0" indent="0">
              <a:buNone/>
            </a:pPr>
            <a:endParaRPr lang="en-US" sz="1800" dirty="0">
              <a:solidFill>
                <a:srgbClr val="993333"/>
              </a:solidFill>
              <a:latin typeface="Calibri" panose="020F0502020204030204" pitchFamily="34" charset="0"/>
              <a:ea typeface="Calibri" panose="020F0502020204030204" pitchFamily="34" charset="0"/>
            </a:endParaRPr>
          </a:p>
          <a:p>
            <a:pPr marL="0" indent="0">
              <a:buNone/>
            </a:pPr>
            <a:endParaRPr lang="en-US" sz="1800" dirty="0">
              <a:solidFill>
                <a:srgbClr val="993333"/>
              </a:solidFill>
              <a:effectLst/>
              <a:latin typeface="Calibri" panose="020F0502020204030204" pitchFamily="34" charset="0"/>
              <a:ea typeface="Calibri" panose="020F0502020204030204" pitchFamily="34" charset="0"/>
            </a:endParaRPr>
          </a:p>
          <a:p>
            <a:pPr marL="0" indent="0">
              <a:buNone/>
            </a:pPr>
            <a:endParaRPr lang="en-US" dirty="0"/>
          </a:p>
        </p:txBody>
      </p:sp>
      <p:sp>
        <p:nvSpPr>
          <p:cNvPr id="5" name="Title 1">
            <a:extLst>
              <a:ext uri="{FF2B5EF4-FFF2-40B4-BE49-F238E27FC236}">
                <a16:creationId xmlns:a16="http://schemas.microsoft.com/office/drawing/2014/main" id="{DA278394-3ACD-9628-BC3A-521987BBB5B3}"/>
              </a:ext>
            </a:extLst>
          </p:cNvPr>
          <p:cNvSpPr>
            <a:spLocks noGrp="1"/>
          </p:cNvSpPr>
          <p:nvPr>
            <p:ph type="title"/>
          </p:nvPr>
        </p:nvSpPr>
        <p:spPr>
          <a:xfrm>
            <a:off x="723900" y="106363"/>
            <a:ext cx="7696200" cy="647700"/>
          </a:xfrm>
        </p:spPr>
        <p:txBody>
          <a:bodyPr/>
          <a:lstStyle/>
          <a:p>
            <a:r>
              <a:rPr lang="en-US" sz="3200" dirty="0">
                <a:solidFill>
                  <a:schemeClr val="tx1"/>
                </a:solidFill>
                <a:latin typeface="Calibri" panose="020F0502020204030204" pitchFamily="34" charset="0"/>
                <a:cs typeface="Calibri" panose="020F0502020204030204" pitchFamily="34" charset="0"/>
              </a:rPr>
              <a:t>Disclaimer</a:t>
            </a:r>
          </a:p>
        </p:txBody>
      </p:sp>
    </p:spTree>
    <p:extLst>
      <p:ext uri="{BB962C8B-B14F-4D97-AF65-F5344CB8AC3E}">
        <p14:creationId xmlns:p14="http://schemas.microsoft.com/office/powerpoint/2010/main" val="36900710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F0D8-6DE6-F790-03CA-2D67D2428214}"/>
              </a:ext>
            </a:extLst>
          </p:cNvPr>
          <p:cNvSpPr>
            <a:spLocks noGrp="1"/>
          </p:cNvSpPr>
          <p:nvPr>
            <p:ph type="title"/>
          </p:nvPr>
        </p:nvSpPr>
        <p:spPr/>
        <p:txBody>
          <a:bodyPr/>
          <a:lstStyle/>
          <a:p>
            <a:r>
              <a:rPr lang="en-US" sz="3200" dirty="0">
                <a:solidFill>
                  <a:schemeClr val="tx1"/>
                </a:solidFill>
                <a:latin typeface="Calibri" panose="020F0502020204030204" pitchFamily="34" charset="0"/>
                <a:cs typeface="Calibri" panose="020F0502020204030204" pitchFamily="34" charset="0"/>
              </a:rPr>
              <a:t>Some Cases Related to the Code of Ethics</a:t>
            </a:r>
          </a:p>
        </p:txBody>
      </p:sp>
      <p:sp>
        <p:nvSpPr>
          <p:cNvPr id="3" name="Content Placeholder 2">
            <a:extLst>
              <a:ext uri="{FF2B5EF4-FFF2-40B4-BE49-F238E27FC236}">
                <a16:creationId xmlns:a16="http://schemas.microsoft.com/office/drawing/2014/main" id="{93AF35E1-D39C-C40F-E85E-3605766A557C}"/>
              </a:ext>
            </a:extLst>
          </p:cNvPr>
          <p:cNvSpPr>
            <a:spLocks noGrp="1"/>
          </p:cNvSpPr>
          <p:nvPr>
            <p:ph idx="1"/>
          </p:nvPr>
        </p:nvSpPr>
        <p:spPr>
          <a:xfrm>
            <a:off x="253389" y="1154097"/>
            <a:ext cx="8703324" cy="5140172"/>
          </a:xfrm>
        </p:spPr>
        <p:txBody>
          <a:bodyPr/>
          <a:lstStyle/>
          <a:p>
            <a:r>
              <a:rPr lang="en-US" sz="1800" dirty="0">
                <a:solidFill>
                  <a:srgbClr val="993333"/>
                </a:solidFill>
              </a:rPr>
              <a:t>C20-20.</a:t>
            </a:r>
            <a:r>
              <a:rPr lang="en-US" sz="1800" dirty="0">
                <a:solidFill>
                  <a:schemeClr val="tx1"/>
                </a:solidFill>
              </a:rPr>
              <a:t>  On own, member contacted vendors &amp; districts for prices to go from MacBooks to Chromebooks.  Can express disagreement at Board meeting, but inappropriate to conduct private investigation.  Effectuated plans without consulting with those who will be impacted and placed Board at risk. </a:t>
            </a:r>
            <a:r>
              <a:rPr lang="en-US" sz="1800" dirty="0">
                <a:solidFill>
                  <a:srgbClr val="993333"/>
                </a:solidFill>
              </a:rPr>
              <a:t>Censure.  N.J.S.A. 18A:12-24.1 (c), (e).</a:t>
            </a:r>
          </a:p>
          <a:p>
            <a:r>
              <a:rPr lang="en-US" sz="1800" dirty="0">
                <a:solidFill>
                  <a:srgbClr val="993333"/>
                </a:solidFill>
              </a:rPr>
              <a:t>C25-21</a:t>
            </a:r>
            <a:r>
              <a:rPr lang="en-US" sz="1800" dirty="0">
                <a:solidFill>
                  <a:schemeClr val="tx1"/>
                </a:solidFill>
              </a:rPr>
              <a:t>.  Member met with members of public to “justify her actions” for a walk-on motion of a highly divisive Board action to change a holiday name.  This independent action undermined the Board’s decision-making process as it is up to the Board to publicly discuss/explain the rationale for its decisions.  It also undermined the administration’s authority and imposes an unnecessary strain on the Administration/Board relationship. </a:t>
            </a:r>
            <a:r>
              <a:rPr lang="en-US" sz="1800" dirty="0">
                <a:solidFill>
                  <a:srgbClr val="993333"/>
                </a:solidFill>
              </a:rPr>
              <a:t>Reprimand.  N.J.S.A. 18A:12-24.1(e).</a:t>
            </a:r>
          </a:p>
          <a:p>
            <a:r>
              <a:rPr lang="en-US" sz="1800" dirty="0">
                <a:solidFill>
                  <a:srgbClr val="993333"/>
                </a:solidFill>
              </a:rPr>
              <a:t>C86-21</a:t>
            </a:r>
            <a:r>
              <a:rPr lang="en-US" sz="1800" dirty="0"/>
              <a:t>. </a:t>
            </a:r>
            <a:r>
              <a:rPr lang="en-US" sz="1800" dirty="0">
                <a:solidFill>
                  <a:schemeClr val="tx1"/>
                </a:solidFill>
              </a:rPr>
              <a:t>A Board member, as secretary of a local organization, was told by principal that chorus would not be performing in an annual event so texted chorus teacher to question why.  Request for explanation from subordinate was administering schools, gave appearance that Board disagreed with administration, put chorus teacher in uncomfortable situation, and was tantamount to an investigation prior to referral to the superintendent. </a:t>
            </a:r>
            <a:r>
              <a:rPr lang="en-US" sz="1800" dirty="0">
                <a:solidFill>
                  <a:srgbClr val="993333"/>
                </a:solidFill>
              </a:rPr>
              <a:t>Violated N.J.S.A. 18A:12-24.1 (d), (e), (</a:t>
            </a:r>
            <a:r>
              <a:rPr lang="en-US" sz="1800" dirty="0" err="1">
                <a:solidFill>
                  <a:srgbClr val="993333"/>
                </a:solidFill>
              </a:rPr>
              <a:t>i</a:t>
            </a:r>
            <a:r>
              <a:rPr lang="en-US" sz="1800" dirty="0">
                <a:solidFill>
                  <a:srgbClr val="993333"/>
                </a:solidFill>
              </a:rPr>
              <a:t>), (j). Censure.</a:t>
            </a:r>
          </a:p>
          <a:p>
            <a:endParaRPr lang="en-US" sz="1400" dirty="0">
              <a:solidFill>
                <a:srgbClr val="993333"/>
              </a:solidFill>
            </a:endParaRPr>
          </a:p>
          <a:p>
            <a:endParaRPr lang="en-US" sz="1600" dirty="0">
              <a:solidFill>
                <a:srgbClr val="993333"/>
              </a:solidFill>
            </a:endParaRPr>
          </a:p>
        </p:txBody>
      </p:sp>
    </p:spTree>
    <p:extLst>
      <p:ext uri="{BB962C8B-B14F-4D97-AF65-F5344CB8AC3E}">
        <p14:creationId xmlns:p14="http://schemas.microsoft.com/office/powerpoint/2010/main" val="18207420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09E2A3-FAAA-9371-A629-2BF0250A7424}"/>
              </a:ext>
            </a:extLst>
          </p:cNvPr>
          <p:cNvSpPr>
            <a:spLocks noGrp="1"/>
          </p:cNvSpPr>
          <p:nvPr>
            <p:ph type="title"/>
          </p:nvPr>
        </p:nvSpPr>
        <p:spPr>
          <a:xfrm>
            <a:off x="762000" y="152401"/>
            <a:ext cx="7696200" cy="647700"/>
          </a:xfrm>
        </p:spPr>
        <p:txBody>
          <a:bodyPr/>
          <a:lstStyle/>
          <a:p>
            <a:r>
              <a:rPr lang="en-US" sz="3600" dirty="0">
                <a:solidFill>
                  <a:schemeClr val="tx1"/>
                </a:solidFill>
              </a:rPr>
              <a:t>Prohibited Acts </a:t>
            </a:r>
            <a:r>
              <a:rPr lang="en-US" sz="1800" dirty="0">
                <a:solidFill>
                  <a:schemeClr val="tx1"/>
                </a:solidFill>
              </a:rPr>
              <a:t>(N.J.S.A. 18A12-24) </a:t>
            </a:r>
            <a:br>
              <a:rPr lang="en-US" sz="3600" dirty="0">
                <a:solidFill>
                  <a:schemeClr val="tx1"/>
                </a:solidFill>
              </a:rPr>
            </a:br>
            <a:endParaRPr lang="en-US" sz="2000" dirty="0">
              <a:solidFill>
                <a:schemeClr val="tx1"/>
              </a:solidFill>
            </a:endParaRPr>
          </a:p>
        </p:txBody>
      </p:sp>
      <p:graphicFrame>
        <p:nvGraphicFramePr>
          <p:cNvPr id="5" name="Table 4">
            <a:extLst>
              <a:ext uri="{FF2B5EF4-FFF2-40B4-BE49-F238E27FC236}">
                <a16:creationId xmlns:a16="http://schemas.microsoft.com/office/drawing/2014/main" id="{04C23B20-B1EF-A89D-681E-A08632B993E2}"/>
              </a:ext>
            </a:extLst>
          </p:cNvPr>
          <p:cNvGraphicFramePr>
            <a:graphicFrameLocks noGrp="1"/>
          </p:cNvGraphicFramePr>
          <p:nvPr>
            <p:extLst>
              <p:ext uri="{D42A27DB-BD31-4B8C-83A1-F6EECF244321}">
                <p14:modId xmlns:p14="http://schemas.microsoft.com/office/powerpoint/2010/main" val="1673849913"/>
              </p:ext>
            </p:extLst>
          </p:nvPr>
        </p:nvGraphicFramePr>
        <p:xfrm>
          <a:off x="723900" y="1342138"/>
          <a:ext cx="7581900" cy="4973320"/>
        </p:xfrm>
        <a:graphic>
          <a:graphicData uri="http://schemas.openxmlformats.org/drawingml/2006/table">
            <a:tbl>
              <a:tblPr firstRow="1" bandRow="1">
                <a:tableStyleId>{5C22544A-7EE6-4342-B048-85BDC9FD1C3A}</a:tableStyleId>
              </a:tblPr>
              <a:tblGrid>
                <a:gridCol w="616029">
                  <a:extLst>
                    <a:ext uri="{9D8B030D-6E8A-4147-A177-3AD203B41FA5}">
                      <a16:colId xmlns:a16="http://schemas.microsoft.com/office/drawing/2014/main" val="737528608"/>
                    </a:ext>
                  </a:extLst>
                </a:gridCol>
                <a:gridCol w="6965871">
                  <a:extLst>
                    <a:ext uri="{9D8B030D-6E8A-4147-A177-3AD203B41FA5}">
                      <a16:colId xmlns:a16="http://schemas.microsoft.com/office/drawing/2014/main" val="3090290680"/>
                    </a:ext>
                  </a:extLst>
                </a:gridCol>
              </a:tblGrid>
              <a:tr h="370840">
                <a:tc>
                  <a:txBody>
                    <a:bodyPr/>
                    <a:lstStyle/>
                    <a:p>
                      <a:endParaRPr lang="en-US" dirty="0"/>
                    </a:p>
                  </a:txBody>
                  <a:tcPr>
                    <a:solidFill>
                      <a:srgbClr val="4472C4"/>
                    </a:solidFill>
                  </a:tcPr>
                </a:tc>
                <a:tc>
                  <a:txBody>
                    <a:bodyPr/>
                    <a:lstStyle/>
                    <a:p>
                      <a:r>
                        <a:rPr lang="en-US" sz="2000" dirty="0">
                          <a:solidFill>
                            <a:schemeClr val="bg1"/>
                          </a:solidFill>
                        </a:rPr>
                        <a:t>Recuse yourself if there is a benefit to you (school official) or your immediate family due to:</a:t>
                      </a:r>
                    </a:p>
                  </a:txBody>
                  <a:tcPr>
                    <a:solidFill>
                      <a:srgbClr val="4472C4"/>
                    </a:solidFill>
                  </a:tcPr>
                </a:tc>
                <a:extLst>
                  <a:ext uri="{0D108BD9-81ED-4DB2-BD59-A6C34878D82A}">
                    <a16:rowId xmlns:a16="http://schemas.microsoft.com/office/drawing/2014/main" val="724571469"/>
                  </a:ext>
                </a:extLst>
              </a:tr>
              <a:tr h="370840">
                <a:tc>
                  <a:txBody>
                    <a:bodyPr/>
                    <a:lstStyle/>
                    <a:p>
                      <a:r>
                        <a:rPr lang="en-US" dirty="0"/>
                        <a:t>a.</a:t>
                      </a:r>
                    </a:p>
                  </a:txBody>
                  <a:tcPr>
                    <a:solidFill>
                      <a:srgbClr val="CFD5EA"/>
                    </a:solidFill>
                  </a:tcPr>
                </a:tc>
                <a:tc>
                  <a:txBody>
                    <a:bodyPr/>
                    <a:lstStyle/>
                    <a:p>
                      <a:r>
                        <a:rPr lang="en-US" sz="1800" dirty="0"/>
                        <a:t>Business interest or professional activity in conflict.</a:t>
                      </a:r>
                    </a:p>
                  </a:txBody>
                  <a:tcPr>
                    <a:solidFill>
                      <a:srgbClr val="CFD5EA"/>
                    </a:solidFill>
                  </a:tcPr>
                </a:tc>
                <a:extLst>
                  <a:ext uri="{0D108BD9-81ED-4DB2-BD59-A6C34878D82A}">
                    <a16:rowId xmlns:a16="http://schemas.microsoft.com/office/drawing/2014/main" val="1388621336"/>
                  </a:ext>
                </a:extLst>
              </a:tr>
              <a:tr h="370840">
                <a:tc>
                  <a:txBody>
                    <a:bodyPr/>
                    <a:lstStyle/>
                    <a:p>
                      <a:r>
                        <a:rPr lang="en-US" dirty="0"/>
                        <a:t>b.</a:t>
                      </a:r>
                    </a:p>
                  </a:txBody>
                  <a:tcPr>
                    <a:solidFill>
                      <a:srgbClr val="E9EBF5"/>
                    </a:solidFill>
                  </a:tcPr>
                </a:tc>
                <a:tc>
                  <a:txBody>
                    <a:bodyPr/>
                    <a:lstStyle/>
                    <a:p>
                      <a:r>
                        <a:rPr lang="en-US" sz="1800" dirty="0"/>
                        <a:t>Use of position to secure unwarranted privileges, advantages or employment. </a:t>
                      </a:r>
                      <a:r>
                        <a:rPr lang="en-US" sz="1400" dirty="0"/>
                        <a:t>Extends to “others” so may go beyond definition of immediate family.</a:t>
                      </a:r>
                    </a:p>
                  </a:txBody>
                  <a:tcPr>
                    <a:solidFill>
                      <a:srgbClr val="E9EBF5"/>
                    </a:solidFill>
                  </a:tcPr>
                </a:tc>
                <a:extLst>
                  <a:ext uri="{0D108BD9-81ED-4DB2-BD59-A6C34878D82A}">
                    <a16:rowId xmlns:a16="http://schemas.microsoft.com/office/drawing/2014/main" val="826317435"/>
                  </a:ext>
                </a:extLst>
              </a:tr>
              <a:tr h="370840">
                <a:tc>
                  <a:txBody>
                    <a:bodyPr/>
                    <a:lstStyle/>
                    <a:p>
                      <a:r>
                        <a:rPr lang="en-US" dirty="0"/>
                        <a:t>c.</a:t>
                      </a:r>
                    </a:p>
                  </a:txBody>
                  <a:tcPr>
                    <a:solidFill>
                      <a:srgbClr val="CFD5EA"/>
                    </a:solidFill>
                  </a:tcPr>
                </a:tc>
                <a:tc>
                  <a:txBody>
                    <a:bodyPr/>
                    <a:lstStyle/>
                    <a:p>
                      <a:r>
                        <a:rPr lang="en-US" sz="1800" dirty="0"/>
                        <a:t>Financial involvement that may impair objectivity.</a:t>
                      </a:r>
                    </a:p>
                  </a:txBody>
                  <a:tcPr>
                    <a:solidFill>
                      <a:srgbClr val="CFD5EA"/>
                    </a:solidFill>
                  </a:tcPr>
                </a:tc>
                <a:extLst>
                  <a:ext uri="{0D108BD9-81ED-4DB2-BD59-A6C34878D82A}">
                    <a16:rowId xmlns:a16="http://schemas.microsoft.com/office/drawing/2014/main" val="3967993360"/>
                  </a:ext>
                </a:extLst>
              </a:tr>
              <a:tr h="370840">
                <a:tc>
                  <a:txBody>
                    <a:bodyPr/>
                    <a:lstStyle/>
                    <a:p>
                      <a:r>
                        <a:rPr lang="en-US" dirty="0"/>
                        <a:t>d.</a:t>
                      </a:r>
                    </a:p>
                  </a:txBody>
                  <a:tcPr>
                    <a:solidFill>
                      <a:srgbClr val="E9EBF5"/>
                    </a:solidFill>
                  </a:tcPr>
                </a:tc>
                <a:tc>
                  <a:txBody>
                    <a:bodyPr/>
                    <a:lstStyle/>
                    <a:p>
                      <a:r>
                        <a:rPr lang="en-US" sz="1800" dirty="0"/>
                        <a:t>Service or employment that may prejudice independent judgement.</a:t>
                      </a:r>
                    </a:p>
                  </a:txBody>
                  <a:tcPr>
                    <a:solidFill>
                      <a:srgbClr val="E9EBF5"/>
                    </a:solidFill>
                  </a:tcPr>
                </a:tc>
                <a:extLst>
                  <a:ext uri="{0D108BD9-81ED-4DB2-BD59-A6C34878D82A}">
                    <a16:rowId xmlns:a16="http://schemas.microsoft.com/office/drawing/2014/main" val="3750838632"/>
                  </a:ext>
                </a:extLst>
              </a:tr>
              <a:tr h="370840">
                <a:tc>
                  <a:txBody>
                    <a:bodyPr/>
                    <a:lstStyle/>
                    <a:p>
                      <a:r>
                        <a:rPr lang="en-US" dirty="0"/>
                        <a:t>e.</a:t>
                      </a:r>
                    </a:p>
                  </a:txBody>
                  <a:tcPr>
                    <a:solidFill>
                      <a:srgbClr val="CFD5EA"/>
                    </a:solidFill>
                  </a:tcPr>
                </a:tc>
                <a:tc>
                  <a:txBody>
                    <a:bodyPr/>
                    <a:lstStyle/>
                    <a:p>
                      <a:r>
                        <a:rPr lang="en-US" sz="1800" dirty="0"/>
                        <a:t>Gift, favor, etc. offered with intent to influence.</a:t>
                      </a:r>
                    </a:p>
                  </a:txBody>
                  <a:tcPr>
                    <a:solidFill>
                      <a:srgbClr val="CFD5EA"/>
                    </a:solidFill>
                  </a:tcPr>
                </a:tc>
                <a:extLst>
                  <a:ext uri="{0D108BD9-81ED-4DB2-BD59-A6C34878D82A}">
                    <a16:rowId xmlns:a16="http://schemas.microsoft.com/office/drawing/2014/main" val="615180933"/>
                  </a:ext>
                </a:extLst>
              </a:tr>
              <a:tr h="370840">
                <a:tc>
                  <a:txBody>
                    <a:bodyPr/>
                    <a:lstStyle/>
                    <a:p>
                      <a:r>
                        <a:rPr lang="en-US" dirty="0"/>
                        <a:t>f.</a:t>
                      </a:r>
                    </a:p>
                  </a:txBody>
                  <a:tcPr>
                    <a:solidFill>
                      <a:srgbClr val="E9EBF5"/>
                    </a:solidFill>
                  </a:tcPr>
                </a:tc>
                <a:tc>
                  <a:txBody>
                    <a:bodyPr/>
                    <a:lstStyle/>
                    <a:p>
                      <a:r>
                        <a:rPr lang="en-US" sz="1800" dirty="0"/>
                        <a:t>Financial gain.</a:t>
                      </a:r>
                    </a:p>
                  </a:txBody>
                  <a:tcPr>
                    <a:solidFill>
                      <a:srgbClr val="E9EBF5"/>
                    </a:solidFill>
                  </a:tcPr>
                </a:tc>
                <a:extLst>
                  <a:ext uri="{0D108BD9-81ED-4DB2-BD59-A6C34878D82A}">
                    <a16:rowId xmlns:a16="http://schemas.microsoft.com/office/drawing/2014/main" val="1521545847"/>
                  </a:ext>
                </a:extLst>
              </a:tr>
              <a:tr h="370840">
                <a:tc>
                  <a:txBody>
                    <a:bodyPr/>
                    <a:lstStyle/>
                    <a:p>
                      <a:endParaRPr lang="en-US" dirty="0"/>
                    </a:p>
                  </a:txBody>
                  <a:tcPr>
                    <a:solidFill>
                      <a:srgbClr val="4472C4"/>
                    </a:solidFill>
                  </a:tcPr>
                </a:tc>
                <a:tc>
                  <a:txBody>
                    <a:bodyPr/>
                    <a:lstStyle/>
                    <a:p>
                      <a:r>
                        <a:rPr lang="en-US" sz="2000" b="1" dirty="0">
                          <a:solidFill>
                            <a:schemeClr val="bg1"/>
                          </a:solidFill>
                        </a:rPr>
                        <a:t>Other Considerations:</a:t>
                      </a:r>
                    </a:p>
                  </a:txBody>
                  <a:tcPr>
                    <a:solidFill>
                      <a:srgbClr val="4472C4"/>
                    </a:solidFill>
                  </a:tcPr>
                </a:tc>
                <a:extLst>
                  <a:ext uri="{0D108BD9-81ED-4DB2-BD59-A6C34878D82A}">
                    <a16:rowId xmlns:a16="http://schemas.microsoft.com/office/drawing/2014/main" val="2601228303"/>
                  </a:ext>
                </a:extLst>
              </a:tr>
              <a:tr h="370840">
                <a:tc>
                  <a:txBody>
                    <a:bodyPr/>
                    <a:lstStyle/>
                    <a:p>
                      <a:r>
                        <a:rPr lang="en-US" dirty="0"/>
                        <a:t>g.</a:t>
                      </a:r>
                    </a:p>
                  </a:txBody>
                  <a:tcPr>
                    <a:solidFill>
                      <a:srgbClr val="CFD5EA"/>
                    </a:solidFill>
                  </a:tcPr>
                </a:tc>
                <a:tc>
                  <a:txBody>
                    <a:bodyPr/>
                    <a:lstStyle/>
                    <a:p>
                      <a:r>
                        <a:rPr lang="en-US" sz="1800" dirty="0"/>
                        <a:t>Shall not represent any person/party other than            Board/district in matter before the Board.</a:t>
                      </a:r>
                    </a:p>
                  </a:txBody>
                  <a:tcPr>
                    <a:solidFill>
                      <a:srgbClr val="CFD5EA"/>
                    </a:solidFill>
                  </a:tcPr>
                </a:tc>
                <a:extLst>
                  <a:ext uri="{0D108BD9-81ED-4DB2-BD59-A6C34878D82A}">
                    <a16:rowId xmlns:a16="http://schemas.microsoft.com/office/drawing/2014/main" val="4183042072"/>
                  </a:ext>
                </a:extLst>
              </a:tr>
              <a:tr h="370840">
                <a:tc>
                  <a:txBody>
                    <a:bodyPr/>
                    <a:lstStyle/>
                    <a:p>
                      <a:r>
                        <a:rPr lang="en-US" dirty="0"/>
                        <a:t>h.</a:t>
                      </a:r>
                    </a:p>
                  </a:txBody>
                  <a:tcPr>
                    <a:solidFill>
                      <a:srgbClr val="E9EBF5"/>
                    </a:solidFill>
                  </a:tcPr>
                </a:tc>
                <a:tc>
                  <a:txBody>
                    <a:bodyPr/>
                    <a:lstStyle/>
                    <a:p>
                      <a:r>
                        <a:rPr lang="en-US" sz="1800" dirty="0"/>
                        <a:t>Not a conflict if not accruing a greater gain than any others.</a:t>
                      </a:r>
                    </a:p>
                  </a:txBody>
                  <a:tcPr>
                    <a:solidFill>
                      <a:srgbClr val="E9EBF5"/>
                    </a:solidFill>
                  </a:tcPr>
                </a:tc>
                <a:extLst>
                  <a:ext uri="{0D108BD9-81ED-4DB2-BD59-A6C34878D82A}">
                    <a16:rowId xmlns:a16="http://schemas.microsoft.com/office/drawing/2014/main" val="428480403"/>
                  </a:ext>
                </a:extLst>
              </a:tr>
              <a:tr h="370840">
                <a:tc>
                  <a:txBody>
                    <a:bodyPr/>
                    <a:lstStyle/>
                    <a:p>
                      <a:r>
                        <a:rPr lang="en-US" dirty="0" err="1"/>
                        <a:t>i,j,k</a:t>
                      </a:r>
                      <a:endParaRPr lang="en-US" dirty="0"/>
                    </a:p>
                  </a:txBody>
                  <a:tcPr>
                    <a:solidFill>
                      <a:srgbClr val="CFD5EA"/>
                    </a:solidFill>
                  </a:tcPr>
                </a:tc>
                <a:tc>
                  <a:txBody>
                    <a:bodyPr/>
                    <a:lstStyle/>
                    <a:p>
                      <a:r>
                        <a:rPr lang="en-US" sz="1800" dirty="0"/>
                        <a:t>(See N.J.S.A. 18A:12-24)</a:t>
                      </a:r>
                    </a:p>
                  </a:txBody>
                  <a:tcPr>
                    <a:solidFill>
                      <a:srgbClr val="CFD5EA"/>
                    </a:solidFill>
                  </a:tcPr>
                </a:tc>
                <a:extLst>
                  <a:ext uri="{0D108BD9-81ED-4DB2-BD59-A6C34878D82A}">
                    <a16:rowId xmlns:a16="http://schemas.microsoft.com/office/drawing/2014/main" val="2236126153"/>
                  </a:ext>
                </a:extLst>
              </a:tr>
            </a:tbl>
          </a:graphicData>
        </a:graphic>
      </p:graphicFrame>
      <p:pic>
        <p:nvPicPr>
          <p:cNvPr id="6" name="Picture 5">
            <a:extLst>
              <a:ext uri="{FF2B5EF4-FFF2-40B4-BE49-F238E27FC236}">
                <a16:creationId xmlns:a16="http://schemas.microsoft.com/office/drawing/2014/main" id="{621B1AAE-E1C7-5916-FDBF-3C8AB410C8F8}"/>
              </a:ext>
            </a:extLst>
          </p:cNvPr>
          <p:cNvPicPr>
            <a:picLocks noChangeAspect="1"/>
          </p:cNvPicPr>
          <p:nvPr/>
        </p:nvPicPr>
        <p:blipFill>
          <a:blip r:embed="rId2"/>
          <a:stretch>
            <a:fillRect/>
          </a:stretch>
        </p:blipFill>
        <p:spPr>
          <a:xfrm>
            <a:off x="6603283" y="4059622"/>
            <a:ext cx="1367817" cy="1315875"/>
          </a:xfrm>
          <a:prstGeom prst="rect">
            <a:avLst/>
          </a:prstGeom>
        </p:spPr>
      </p:pic>
      <p:sp>
        <p:nvSpPr>
          <p:cNvPr id="2" name="TextBox 1">
            <a:extLst>
              <a:ext uri="{FF2B5EF4-FFF2-40B4-BE49-F238E27FC236}">
                <a16:creationId xmlns:a16="http://schemas.microsoft.com/office/drawing/2014/main" id="{DA64809B-2EB6-8976-BDD8-7E1BA9D496D1}"/>
              </a:ext>
            </a:extLst>
          </p:cNvPr>
          <p:cNvSpPr txBox="1"/>
          <p:nvPr/>
        </p:nvSpPr>
        <p:spPr>
          <a:xfrm>
            <a:off x="1029808" y="683576"/>
            <a:ext cx="7696200" cy="646331"/>
          </a:xfrm>
          <a:prstGeom prst="rect">
            <a:avLst/>
          </a:prstGeom>
          <a:noFill/>
        </p:spPr>
        <p:txBody>
          <a:bodyPr wrap="square" rtlCol="0">
            <a:spAutoFit/>
          </a:bodyPr>
          <a:lstStyle/>
          <a:p>
            <a:r>
              <a:rPr lang="en-US" sz="2000" b="1" dirty="0"/>
              <a:t>Below is an except</a:t>
            </a:r>
            <a:r>
              <a:rPr lang="en-US" dirty="0"/>
              <a:t>.  </a:t>
            </a:r>
            <a:r>
              <a:rPr lang="en-US" sz="1600" dirty="0"/>
              <a:t>For full content see: </a:t>
            </a:r>
            <a:r>
              <a:rPr lang="en-US" sz="1600" dirty="0">
                <a:hlinkClick r:id="rId3"/>
              </a:rPr>
              <a:t>https://www.nj.gov/education/ethics/coi.shtml</a:t>
            </a:r>
            <a:endParaRPr lang="en-US" sz="1600" dirty="0"/>
          </a:p>
        </p:txBody>
      </p:sp>
    </p:spTree>
    <p:extLst>
      <p:ext uri="{BB962C8B-B14F-4D97-AF65-F5344CB8AC3E}">
        <p14:creationId xmlns:p14="http://schemas.microsoft.com/office/powerpoint/2010/main" val="28563520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FAFB69-6F0A-65A0-CDA6-3489016349A3}"/>
              </a:ext>
            </a:extLst>
          </p:cNvPr>
          <p:cNvPicPr>
            <a:picLocks noChangeAspect="1"/>
          </p:cNvPicPr>
          <p:nvPr/>
        </p:nvPicPr>
        <p:blipFill>
          <a:blip r:embed="rId2"/>
          <a:stretch>
            <a:fillRect/>
          </a:stretch>
        </p:blipFill>
        <p:spPr>
          <a:xfrm>
            <a:off x="0" y="-2817"/>
            <a:ext cx="9144000" cy="6368106"/>
          </a:xfrm>
          <a:prstGeom prst="rect">
            <a:avLst/>
          </a:prstGeom>
        </p:spPr>
      </p:pic>
      <p:sp>
        <p:nvSpPr>
          <p:cNvPr id="6" name="TextBox 5">
            <a:extLst>
              <a:ext uri="{FF2B5EF4-FFF2-40B4-BE49-F238E27FC236}">
                <a16:creationId xmlns:a16="http://schemas.microsoft.com/office/drawing/2014/main" id="{3148C6F2-CBC4-766B-E1D9-0E7861D4F073}"/>
              </a:ext>
            </a:extLst>
          </p:cNvPr>
          <p:cNvSpPr txBox="1"/>
          <p:nvPr/>
        </p:nvSpPr>
        <p:spPr>
          <a:xfrm>
            <a:off x="532663" y="213059"/>
            <a:ext cx="3603679" cy="584775"/>
          </a:xfrm>
          <a:prstGeom prst="rect">
            <a:avLst/>
          </a:prstGeom>
          <a:noFill/>
        </p:spPr>
        <p:txBody>
          <a:bodyPr wrap="none" rtlCol="0">
            <a:spAutoFit/>
          </a:bodyPr>
          <a:lstStyle/>
          <a:p>
            <a:r>
              <a:rPr lang="en-US" sz="3200" b="1" dirty="0">
                <a:latin typeface="Calibri" panose="020F0502020204030204" pitchFamily="34" charset="0"/>
                <a:cs typeface="Calibri" panose="020F0502020204030204" pitchFamily="34" charset="0"/>
              </a:rPr>
              <a:t>Conflict and Recusal</a:t>
            </a:r>
          </a:p>
        </p:txBody>
      </p:sp>
      <p:sp>
        <p:nvSpPr>
          <p:cNvPr id="7" name="TextBox 6">
            <a:extLst>
              <a:ext uri="{FF2B5EF4-FFF2-40B4-BE49-F238E27FC236}">
                <a16:creationId xmlns:a16="http://schemas.microsoft.com/office/drawing/2014/main" id="{A1CC2640-96F3-E9F3-EDC0-C2F92B518A87}"/>
              </a:ext>
            </a:extLst>
          </p:cNvPr>
          <p:cNvSpPr txBox="1"/>
          <p:nvPr/>
        </p:nvSpPr>
        <p:spPr>
          <a:xfrm>
            <a:off x="4766664" y="432903"/>
            <a:ext cx="4119888" cy="5647700"/>
          </a:xfrm>
          <a:prstGeom prst="rect">
            <a:avLst/>
          </a:prstGeom>
          <a:noFill/>
        </p:spPr>
        <p:txBody>
          <a:bodyPr wrap="square" rtlCol="0">
            <a:spAutoFit/>
          </a:bodyPr>
          <a:lstStyle/>
          <a:p>
            <a:pPr marL="0" marR="0">
              <a:spcBef>
                <a:spcPts val="0"/>
              </a:spcBef>
              <a:spcAft>
                <a:spcPts val="0"/>
              </a:spcAft>
            </a:pPr>
            <a:r>
              <a:rPr lang="en-US"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a conflicted board member votes, there is a distinction between recusal and abstention. </a:t>
            </a:r>
            <a:r>
              <a:rPr lang="en-US" sz="1900" dirty="0">
                <a:solidFill>
                  <a:schemeClr val="tx1"/>
                </a:solidFill>
                <a:effectLst/>
                <a:latin typeface="Calibri" panose="020F0502020204030204" pitchFamily="34" charset="0"/>
                <a:ea typeface="Calibri" panose="020F0502020204030204" pitchFamily="34" charset="0"/>
              </a:rPr>
              <a:t>If a board member has a legal conflict of interest on a matter, they should </a:t>
            </a:r>
            <a:r>
              <a:rPr lang="en-US" sz="1900" b="1" i="1" dirty="0">
                <a:solidFill>
                  <a:schemeClr val="tx1"/>
                </a:solidFill>
                <a:effectLst/>
                <a:latin typeface="Calibri" panose="020F0502020204030204" pitchFamily="34" charset="0"/>
                <a:ea typeface="Calibri" panose="020F0502020204030204" pitchFamily="34" charset="0"/>
              </a:rPr>
              <a:t>RECUSE</a:t>
            </a:r>
            <a:r>
              <a:rPr lang="en-US" sz="1900" i="1" dirty="0">
                <a:solidFill>
                  <a:schemeClr val="tx1"/>
                </a:solidFill>
                <a:effectLst/>
                <a:latin typeface="Calibri" panose="020F0502020204030204" pitchFamily="34" charset="0"/>
                <a:ea typeface="Calibri" panose="020F0502020204030204" pitchFamily="34" charset="0"/>
              </a:rPr>
              <a:t> </a:t>
            </a:r>
            <a:r>
              <a:rPr lang="en-US" sz="1900" b="1" i="1" dirty="0">
                <a:solidFill>
                  <a:schemeClr val="tx1"/>
                </a:solidFill>
                <a:effectLst/>
                <a:latin typeface="Calibri" panose="020F0502020204030204" pitchFamily="34" charset="0"/>
                <a:ea typeface="Calibri" panose="020F0502020204030204" pitchFamily="34" charset="0"/>
              </a:rPr>
              <a:t>from the discussion and the vote</a:t>
            </a:r>
            <a:r>
              <a:rPr lang="en-US" sz="1900" dirty="0">
                <a:solidFill>
                  <a:schemeClr val="tx1"/>
                </a:solidFill>
                <a:effectLst/>
                <a:latin typeface="Calibri" panose="020F0502020204030204" pitchFamily="34" charset="0"/>
                <a:ea typeface="Calibri" panose="020F0502020204030204" pitchFamily="34" charset="0"/>
              </a:rPr>
              <a:t> – not abstain.  </a:t>
            </a:r>
          </a:p>
          <a:p>
            <a:pPr marL="0" marR="0" indent="0">
              <a:spcBef>
                <a:spcPts val="0"/>
              </a:spcBef>
              <a:spcAft>
                <a:spcPts val="0"/>
              </a:spcAft>
              <a:buNone/>
            </a:pPr>
            <a:r>
              <a:rPr lang="en-US" sz="1900" dirty="0">
                <a:solidFill>
                  <a:schemeClr val="tx1"/>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900" dirty="0">
                <a:solidFill>
                  <a:schemeClr val="tx1"/>
                </a:solidFill>
                <a:effectLst/>
                <a:latin typeface="Calibri" panose="020F0502020204030204" pitchFamily="34" charset="0"/>
                <a:ea typeface="Calibri" panose="020F0502020204030204" pitchFamily="34" charset="0"/>
              </a:rPr>
              <a:t>Abstaining from a matter is not sufficient to memorialize the fact that a board member has a legal conflict and not eligible/able to vote.  Instead, they must vocalize that they are recused.</a:t>
            </a:r>
          </a:p>
          <a:p>
            <a:pPr marL="0" marR="0">
              <a:spcBef>
                <a:spcPts val="0"/>
              </a:spcBef>
              <a:spcAft>
                <a:spcPts val="0"/>
              </a:spcAft>
            </a:pPr>
            <a:endParaRPr lang="en-US" sz="1900" dirty="0">
              <a:latin typeface="Calibri" panose="020F0502020204030204" pitchFamily="34" charset="0"/>
              <a:ea typeface="Calibri" panose="020F0502020204030204" pitchFamily="34" charset="0"/>
            </a:endParaRPr>
          </a:p>
          <a:p>
            <a:pPr>
              <a:spcBef>
                <a:spcPts val="0"/>
              </a:spcBef>
              <a:spcAft>
                <a:spcPts val="0"/>
              </a:spcAft>
            </a:pPr>
            <a:r>
              <a:rPr lang="en-US" sz="1900" dirty="0">
                <a:effectLst/>
                <a:latin typeface="Segoe UI" panose="020B0502040204020203" pitchFamily="34" charset="0"/>
              </a:rPr>
              <a:t>When a board member needs to recuse due to a legal conflict of interest, board counsel should advise on how the recusal impacts both quorum and the recording of votes.</a:t>
            </a:r>
            <a:endParaRPr lang="en-US" sz="1900" dirty="0">
              <a:solidFill>
                <a:schemeClr val="tx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394637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5F7A7-BFAF-CE43-88D9-A36F2E57C3F9}"/>
              </a:ext>
            </a:extLst>
          </p:cNvPr>
          <p:cNvSpPr>
            <a:spLocks noGrp="1"/>
          </p:cNvSpPr>
          <p:nvPr>
            <p:ph type="title"/>
          </p:nvPr>
        </p:nvSpPr>
        <p:spPr>
          <a:xfrm>
            <a:off x="571350" y="40548"/>
            <a:ext cx="4000647" cy="798352"/>
          </a:xfrm>
        </p:spPr>
        <p:txBody>
          <a:bodyPr anchor="ctr">
            <a:normAutofit/>
          </a:bodyPr>
          <a:lstStyle/>
          <a:p>
            <a:r>
              <a:rPr lang="en-US" sz="2800" dirty="0">
                <a:solidFill>
                  <a:schemeClr val="tx1"/>
                </a:solidFill>
                <a:latin typeface="Calibri" panose="020F0502020204030204" pitchFamily="34" charset="0"/>
                <a:cs typeface="Calibri" panose="020F0502020204030204" pitchFamily="34" charset="0"/>
              </a:rPr>
              <a:t>Relationship Definitions</a:t>
            </a:r>
            <a:br>
              <a:rPr lang="en-US" sz="2800" dirty="0">
                <a:solidFill>
                  <a:schemeClr val="tx1"/>
                </a:solidFill>
                <a:latin typeface="Calibri" panose="020F0502020204030204" pitchFamily="34" charset="0"/>
                <a:cs typeface="Calibri" panose="020F0502020204030204" pitchFamily="34" charset="0"/>
              </a:rPr>
            </a:br>
            <a:r>
              <a:rPr lang="en-US" sz="1800" dirty="0">
                <a:solidFill>
                  <a:schemeClr val="tx1"/>
                </a:solidFill>
                <a:latin typeface="Calibri" panose="020F0502020204030204" pitchFamily="34" charset="0"/>
                <a:cs typeface="Calibri" panose="020F0502020204030204" pitchFamily="34" charset="0"/>
              </a:rPr>
              <a:t>N.J.A.C. 6A:23A-1.2</a:t>
            </a:r>
          </a:p>
        </p:txBody>
      </p:sp>
      <p:sp>
        <p:nvSpPr>
          <p:cNvPr id="3" name="Content Placeholder 2">
            <a:extLst>
              <a:ext uri="{FF2B5EF4-FFF2-40B4-BE49-F238E27FC236}">
                <a16:creationId xmlns:a16="http://schemas.microsoft.com/office/drawing/2014/main" id="{B7049554-A63E-FFA1-276F-EB2242270527}"/>
              </a:ext>
            </a:extLst>
          </p:cNvPr>
          <p:cNvSpPr>
            <a:spLocks noGrp="1"/>
          </p:cNvSpPr>
          <p:nvPr>
            <p:ph idx="1"/>
          </p:nvPr>
        </p:nvSpPr>
        <p:spPr>
          <a:xfrm>
            <a:off x="516265" y="897791"/>
            <a:ext cx="5080304" cy="5416791"/>
          </a:xfrm>
        </p:spPr>
        <p:txBody>
          <a:bodyPr anchor="ctr">
            <a:normAutofit lnSpcReduction="10000"/>
          </a:bodyPr>
          <a:lstStyle/>
          <a:p>
            <a:r>
              <a:rPr lang="en-US" sz="2000" b="1" dirty="0">
                <a:solidFill>
                  <a:schemeClr val="tx1"/>
                </a:solidFill>
                <a:latin typeface="Calibri" panose="020F0502020204030204" pitchFamily="34" charset="0"/>
                <a:cs typeface="Calibri" panose="020F0502020204030204" pitchFamily="34" charset="0"/>
              </a:rPr>
              <a:t>Immediate Family Member</a:t>
            </a:r>
            <a:r>
              <a:rPr lang="en-US" sz="2000" dirty="0">
                <a:solidFill>
                  <a:schemeClr val="tx1"/>
                </a:solidFill>
                <a:latin typeface="Calibri" panose="020F0502020204030204" pitchFamily="34" charset="0"/>
                <a:cs typeface="Calibri" panose="020F0502020204030204" pitchFamily="34" charset="0"/>
              </a:rPr>
              <a:t>:  spouse, civil union/domestic partner, or dependent child residing in the same household.</a:t>
            </a:r>
          </a:p>
          <a:p>
            <a:r>
              <a:rPr lang="en-US" sz="2000" b="1" dirty="0">
                <a:solidFill>
                  <a:schemeClr val="tx1"/>
                </a:solidFill>
                <a:latin typeface="Calibri" panose="020F0502020204030204" pitchFamily="34" charset="0"/>
                <a:cs typeface="Calibri" panose="020F0502020204030204" pitchFamily="34" charset="0"/>
              </a:rPr>
              <a:t>Relative</a:t>
            </a:r>
            <a:r>
              <a:rPr lang="en-US" sz="2000" dirty="0">
                <a:solidFill>
                  <a:schemeClr val="tx1"/>
                </a:solidFill>
                <a:latin typeface="Calibri" panose="020F0502020204030204" pitchFamily="34" charset="0"/>
                <a:cs typeface="Calibri" panose="020F0502020204030204" pitchFamily="34" charset="0"/>
              </a:rPr>
              <a:t>:  Spouse, civil union/domestic partner or parent, child, sibling, aunt, uncle, niece, nephew, grandparent, grandchild, son/daughter-in-law, stepparent, stepchild, stepbrother/sister, half-brother/sister of the individual or the individual’s spouse or partner by blood, marriage, or adoption. (Nepotism law).</a:t>
            </a:r>
          </a:p>
          <a:p>
            <a:endParaRPr lang="en-US" sz="2000" dirty="0">
              <a:solidFill>
                <a:schemeClr val="tx1"/>
              </a:solidFill>
              <a:latin typeface="Calibri" panose="020F0502020204030204" pitchFamily="34" charset="0"/>
              <a:cs typeface="Calibri" panose="020F0502020204030204" pitchFamily="34" charset="0"/>
            </a:endParaRPr>
          </a:p>
          <a:p>
            <a:pPr marL="0" indent="0">
              <a:buNone/>
            </a:pPr>
            <a:r>
              <a:rPr lang="en-US" sz="2000" dirty="0">
                <a:solidFill>
                  <a:schemeClr val="tx1"/>
                </a:solidFill>
                <a:latin typeface="Calibri" panose="020F0502020204030204" pitchFamily="34" charset="0"/>
                <a:cs typeface="Calibri" panose="020F0502020204030204" pitchFamily="34" charset="0"/>
              </a:rPr>
              <a:t>Although term “relative” does not appear in Prohibited Acts or Code of Ethics, a relative can create a conflict.</a:t>
            </a:r>
          </a:p>
          <a:p>
            <a:pPr marL="0" indent="0">
              <a:buNone/>
            </a:pPr>
            <a:r>
              <a:rPr lang="en-US" sz="2000" dirty="0">
                <a:solidFill>
                  <a:schemeClr val="tx1"/>
                </a:solidFill>
                <a:latin typeface="Calibri" panose="020F0502020204030204" pitchFamily="34" charset="0"/>
                <a:cs typeface="Calibri" panose="020F0502020204030204" pitchFamily="34" charset="0"/>
              </a:rPr>
              <a:t>Anyone not listed may be considered an “other” if a conflict exists.</a:t>
            </a:r>
          </a:p>
          <a:p>
            <a:pPr marL="0" indent="0">
              <a:buNone/>
            </a:pPr>
            <a:endParaRPr lang="en-US" sz="1700" dirty="0"/>
          </a:p>
        </p:txBody>
      </p:sp>
      <p:pic>
        <p:nvPicPr>
          <p:cNvPr id="14" name="Picture 13" descr="Stick figure families holding hands">
            <a:extLst>
              <a:ext uri="{FF2B5EF4-FFF2-40B4-BE49-F238E27FC236}">
                <a16:creationId xmlns:a16="http://schemas.microsoft.com/office/drawing/2014/main" id="{89D543C8-2CD3-77FD-A9E7-B3F87739A061}"/>
              </a:ext>
            </a:extLst>
          </p:cNvPr>
          <p:cNvPicPr>
            <a:picLocks noChangeAspect="1"/>
          </p:cNvPicPr>
          <p:nvPr/>
        </p:nvPicPr>
        <p:blipFill rotWithShape="1">
          <a:blip r:embed="rId2"/>
          <a:srcRect l="38287" r="22836" b="-1"/>
          <a:stretch/>
        </p:blipFill>
        <p:spPr>
          <a:xfrm>
            <a:off x="5894023" y="-10886"/>
            <a:ext cx="3216925" cy="6325468"/>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03722068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6F277E3-1876-66EF-C59E-6936DC5777EA}"/>
              </a:ext>
            </a:extLst>
          </p:cNvPr>
          <p:cNvSpPr>
            <a:spLocks noGrp="1"/>
          </p:cNvSpPr>
          <p:nvPr>
            <p:ph type="title"/>
          </p:nvPr>
        </p:nvSpPr>
        <p:spPr>
          <a:xfrm>
            <a:off x="452763" y="308555"/>
            <a:ext cx="2551113" cy="1162051"/>
          </a:xfrm>
        </p:spPr>
        <p:txBody>
          <a:bodyPr/>
          <a:lstStyle/>
          <a:p>
            <a:r>
              <a:rPr lang="en-US" sz="3200" dirty="0">
                <a:solidFill>
                  <a:schemeClr val="tx1"/>
                </a:solidFill>
              </a:rPr>
              <a:t>Hiring/</a:t>
            </a:r>
            <a:br>
              <a:rPr lang="en-US" sz="3200" dirty="0">
                <a:solidFill>
                  <a:schemeClr val="tx1"/>
                </a:solidFill>
              </a:rPr>
            </a:br>
            <a:r>
              <a:rPr lang="en-US" sz="3200" dirty="0">
                <a:solidFill>
                  <a:schemeClr val="tx1"/>
                </a:solidFill>
              </a:rPr>
              <a:t>Personnel</a:t>
            </a:r>
          </a:p>
        </p:txBody>
      </p:sp>
      <p:sp>
        <p:nvSpPr>
          <p:cNvPr id="12" name="Text Placeholder 3">
            <a:extLst>
              <a:ext uri="{FF2B5EF4-FFF2-40B4-BE49-F238E27FC236}">
                <a16:creationId xmlns:a16="http://schemas.microsoft.com/office/drawing/2014/main" id="{E7724B5C-592A-F093-F71B-4B0A7676360E}"/>
              </a:ext>
            </a:extLst>
          </p:cNvPr>
          <p:cNvSpPr>
            <a:spLocks noGrp="1"/>
          </p:cNvSpPr>
          <p:nvPr>
            <p:ph type="body" sz="half" idx="2"/>
          </p:nvPr>
        </p:nvSpPr>
        <p:spPr>
          <a:xfrm>
            <a:off x="497149" y="2476870"/>
            <a:ext cx="2551113" cy="3649295"/>
          </a:xfrm>
        </p:spPr>
        <p:txBody>
          <a:bodyPr/>
          <a:lstStyle/>
          <a:p>
            <a:r>
              <a:rPr lang="en-US" sz="2800" dirty="0">
                <a:solidFill>
                  <a:schemeClr val="tx1"/>
                </a:solidFill>
              </a:rPr>
              <a:t>May not hire the relative of a board member or chief school administrator.  </a:t>
            </a:r>
            <a:r>
              <a:rPr lang="en-US" sz="1600" dirty="0">
                <a:solidFill>
                  <a:schemeClr val="tx1"/>
                </a:solidFill>
              </a:rPr>
              <a:t>(Limited exceptions.)</a:t>
            </a:r>
          </a:p>
          <a:p>
            <a:endParaRPr lang="en-US" sz="2000" dirty="0">
              <a:solidFill>
                <a:schemeClr val="tx1"/>
              </a:solidFill>
            </a:endParaRPr>
          </a:p>
        </p:txBody>
      </p:sp>
      <p:graphicFrame>
        <p:nvGraphicFramePr>
          <p:cNvPr id="5" name="Content Placeholder 2">
            <a:extLst>
              <a:ext uri="{FF2B5EF4-FFF2-40B4-BE49-F238E27FC236}">
                <a16:creationId xmlns:a16="http://schemas.microsoft.com/office/drawing/2014/main" id="{2D87C4F5-2639-6F52-9E63-2036FA09050D}"/>
              </a:ext>
            </a:extLst>
          </p:cNvPr>
          <p:cNvGraphicFramePr>
            <a:graphicFrameLocks noGrp="1"/>
          </p:cNvGraphicFramePr>
          <p:nvPr>
            <p:ph idx="1"/>
            <p:extLst>
              <p:ext uri="{D42A27DB-BD31-4B8C-83A1-F6EECF244321}">
                <p14:modId xmlns:p14="http://schemas.microsoft.com/office/powerpoint/2010/main" val="45306092"/>
              </p:ext>
            </p:extLst>
          </p:nvPr>
        </p:nvGraphicFramePr>
        <p:xfrm>
          <a:off x="3575050" y="1358283"/>
          <a:ext cx="5111750" cy="4767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F035497-6D3F-7169-ADF2-8FBEC8E689DE}"/>
              </a:ext>
            </a:extLst>
          </p:cNvPr>
          <p:cNvSpPr txBox="1"/>
          <p:nvPr/>
        </p:nvSpPr>
        <p:spPr>
          <a:xfrm>
            <a:off x="3577688" y="834504"/>
            <a:ext cx="5303055" cy="400110"/>
          </a:xfrm>
          <a:prstGeom prst="rect">
            <a:avLst/>
          </a:prstGeom>
          <a:noFill/>
        </p:spPr>
        <p:txBody>
          <a:bodyPr wrap="none" rtlCol="0">
            <a:spAutoFit/>
          </a:bodyPr>
          <a:lstStyle/>
          <a:p>
            <a:r>
              <a:rPr lang="en-US" sz="2000" b="1" dirty="0"/>
              <a:t>If the relative already works in the district:</a:t>
            </a:r>
          </a:p>
        </p:txBody>
      </p:sp>
    </p:spTree>
    <p:extLst>
      <p:ext uri="{BB962C8B-B14F-4D97-AF65-F5344CB8AC3E}">
        <p14:creationId xmlns:p14="http://schemas.microsoft.com/office/powerpoint/2010/main" val="181201912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4B6495-F380-0E4F-FA3C-0BF15A45100B}"/>
              </a:ext>
            </a:extLst>
          </p:cNvPr>
          <p:cNvSpPr>
            <a:spLocks noGrp="1"/>
          </p:cNvSpPr>
          <p:nvPr>
            <p:ph type="title"/>
          </p:nvPr>
        </p:nvSpPr>
        <p:spPr>
          <a:xfrm>
            <a:off x="990600" y="152400"/>
            <a:ext cx="7696200" cy="838200"/>
          </a:xfrm>
        </p:spPr>
        <p:txBody>
          <a:bodyPr/>
          <a:lstStyle/>
          <a:p>
            <a:br>
              <a:rPr lang="en-US" altLang="en-US" dirty="0"/>
            </a:br>
            <a:r>
              <a:rPr lang="en-US" altLang="en-US" sz="3200" dirty="0">
                <a:solidFill>
                  <a:schemeClr val="tx1"/>
                </a:solidFill>
                <a:latin typeface="Calibri" panose="020F0502020204030204" pitchFamily="34" charset="0"/>
                <a:cs typeface="Calibri" panose="020F0502020204030204" pitchFamily="34" charset="0"/>
              </a:rPr>
              <a:t>Collective Bargaining</a:t>
            </a:r>
            <a:br>
              <a:rPr lang="en-US" altLang="en-US" sz="3600" dirty="0">
                <a:solidFill>
                  <a:schemeClr val="tx1"/>
                </a:solidFill>
              </a:rPr>
            </a:br>
            <a:r>
              <a:rPr lang="en-US" altLang="en-US" sz="2000" dirty="0">
                <a:solidFill>
                  <a:schemeClr val="tx1"/>
                </a:solidFill>
              </a:rPr>
              <a:t>A24-17</a:t>
            </a:r>
            <a:br>
              <a:rPr lang="en-US" altLang="en-US" dirty="0">
                <a:solidFill>
                  <a:schemeClr val="tx1"/>
                </a:solidFill>
              </a:rPr>
            </a:br>
            <a:endParaRPr lang="en-US" altLang="en-US" dirty="0">
              <a:solidFill>
                <a:schemeClr val="tx1"/>
              </a:solidFill>
            </a:endParaRPr>
          </a:p>
        </p:txBody>
      </p:sp>
      <p:graphicFrame>
        <p:nvGraphicFramePr>
          <p:cNvPr id="5" name="Content Placeholder 3">
            <a:extLst>
              <a:ext uri="{FF2B5EF4-FFF2-40B4-BE49-F238E27FC236}">
                <a16:creationId xmlns:a16="http://schemas.microsoft.com/office/drawing/2014/main" id="{7BBE6E08-4777-B078-9022-A833B01CF1A3}"/>
              </a:ext>
            </a:extLst>
          </p:cNvPr>
          <p:cNvGraphicFramePr>
            <a:graphicFrameLocks noGrp="1"/>
          </p:cNvGraphicFramePr>
          <p:nvPr>
            <p:ph idx="1"/>
            <p:extLst>
              <p:ext uri="{D42A27DB-BD31-4B8C-83A1-F6EECF244321}">
                <p14:modId xmlns:p14="http://schemas.microsoft.com/office/powerpoint/2010/main" val="2470388781"/>
              </p:ext>
            </p:extLst>
          </p:nvPr>
        </p:nvGraphicFramePr>
        <p:xfrm>
          <a:off x="457200" y="1082011"/>
          <a:ext cx="8229600" cy="4480905"/>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1188899">
                <a:tc>
                  <a:txBody>
                    <a:bodyPr/>
                    <a:lstStyle/>
                    <a:p>
                      <a:pPr algn="ctr"/>
                      <a:r>
                        <a:rPr lang="en-US" sz="1800" dirty="0">
                          <a:solidFill>
                            <a:srgbClr val="0070C0"/>
                          </a:solidFill>
                        </a:rPr>
                        <a:t>Relationship to Board Member</a:t>
                      </a:r>
                    </a:p>
                  </a:txBody>
                  <a:tcPr marT="45727" marB="45727">
                    <a:lnR w="12700" cap="flat" cmpd="sng" algn="ctr">
                      <a:solidFill>
                        <a:srgbClr val="003366"/>
                      </a:solidFill>
                      <a:prstDash val="solid"/>
                      <a:round/>
                      <a:headEnd type="none" w="med" len="med"/>
                      <a:tailEnd type="none" w="med" len="med"/>
                    </a:lnR>
                    <a:lnB w="12700" cap="flat" cmpd="sng" algn="ctr">
                      <a:solidFill>
                        <a:srgbClr val="003366"/>
                      </a:solidFill>
                      <a:prstDash val="solid"/>
                      <a:round/>
                      <a:headEnd type="none" w="med" len="med"/>
                      <a:tailEnd type="none" w="med" len="med"/>
                    </a:lnB>
                    <a:solidFill>
                      <a:srgbClr val="E9F2DA"/>
                    </a:solidFill>
                  </a:tcPr>
                </a:tc>
                <a:tc>
                  <a:txBody>
                    <a:bodyPr/>
                    <a:lstStyle/>
                    <a:p>
                      <a:pPr algn="ctr"/>
                      <a:r>
                        <a:rPr lang="en-US" sz="1800" dirty="0">
                          <a:solidFill>
                            <a:srgbClr val="0070C0"/>
                          </a:solidFill>
                        </a:rPr>
                        <a:t>Current Member of a Statewide</a:t>
                      </a:r>
                    </a:p>
                    <a:p>
                      <a:pPr algn="ctr"/>
                      <a:r>
                        <a:rPr lang="en-US" sz="1800" dirty="0">
                          <a:solidFill>
                            <a:srgbClr val="0070C0"/>
                          </a:solidFill>
                        </a:rPr>
                        <a:t>Public Teachers’ Union</a:t>
                      </a:r>
                    </a:p>
                  </a:txBody>
                  <a:tcPr marT="45727" marB="45727">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B w="12700" cap="flat" cmpd="sng" algn="ctr">
                      <a:solidFill>
                        <a:srgbClr val="003366"/>
                      </a:solidFill>
                      <a:prstDash val="solid"/>
                      <a:round/>
                      <a:headEnd type="none" w="med" len="med"/>
                      <a:tailEnd type="none" w="med" len="med"/>
                    </a:lnB>
                    <a:solidFill>
                      <a:srgbClr val="E9F2DA"/>
                    </a:solidFill>
                  </a:tcPr>
                </a:tc>
                <a:tc>
                  <a:txBody>
                    <a:bodyPr/>
                    <a:lstStyle/>
                    <a:p>
                      <a:pPr algn="ctr"/>
                      <a:r>
                        <a:rPr lang="en-US" sz="1800" dirty="0">
                          <a:solidFill>
                            <a:srgbClr val="0070C0"/>
                          </a:solidFill>
                        </a:rPr>
                        <a:t>Participate in Negotiations</a:t>
                      </a:r>
                    </a:p>
                    <a:p>
                      <a:pPr algn="ctr"/>
                      <a:endParaRPr lang="en-US" sz="1800" dirty="0">
                        <a:solidFill>
                          <a:srgbClr val="993333"/>
                        </a:solidFill>
                      </a:endParaRPr>
                    </a:p>
                    <a:p>
                      <a:pPr algn="ctr"/>
                      <a:r>
                        <a:rPr lang="en-US" sz="1800" dirty="0">
                          <a:solidFill>
                            <a:srgbClr val="0070C0"/>
                          </a:solidFill>
                        </a:rPr>
                        <a:t>Yes or No</a:t>
                      </a:r>
                    </a:p>
                  </a:txBody>
                  <a:tcPr marT="45727" marB="45727">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B w="12700" cap="flat" cmpd="sng" algn="ctr">
                      <a:solidFill>
                        <a:srgbClr val="003366"/>
                      </a:solidFill>
                      <a:prstDash val="solid"/>
                      <a:round/>
                      <a:headEnd type="none" w="med" len="med"/>
                      <a:tailEnd type="none" w="med" len="med"/>
                    </a:lnB>
                    <a:solidFill>
                      <a:srgbClr val="E9F2DA"/>
                    </a:solidFill>
                  </a:tcPr>
                </a:tc>
                <a:tc>
                  <a:txBody>
                    <a:bodyPr/>
                    <a:lstStyle/>
                    <a:p>
                      <a:pPr algn="ctr"/>
                      <a:r>
                        <a:rPr lang="en-US" sz="1800" dirty="0">
                          <a:solidFill>
                            <a:srgbClr val="0070C0"/>
                          </a:solidFill>
                        </a:rPr>
                        <a:t>Vote to Ratify the Contract </a:t>
                      </a:r>
                    </a:p>
                    <a:p>
                      <a:pPr algn="ctr"/>
                      <a:endParaRPr lang="en-US" sz="1800" dirty="0">
                        <a:solidFill>
                          <a:srgbClr val="0070C0"/>
                        </a:solidFill>
                      </a:endParaRPr>
                    </a:p>
                    <a:p>
                      <a:pPr algn="ctr"/>
                      <a:r>
                        <a:rPr lang="en-US" sz="1800" dirty="0">
                          <a:solidFill>
                            <a:srgbClr val="0070C0"/>
                          </a:solidFill>
                        </a:rPr>
                        <a:t>Yes or No</a:t>
                      </a:r>
                    </a:p>
                  </a:txBody>
                  <a:tcPr marT="45727" marB="45727">
                    <a:lnL w="12700" cap="flat" cmpd="sng" algn="ctr">
                      <a:solidFill>
                        <a:srgbClr val="003366"/>
                      </a:solidFill>
                      <a:prstDash val="solid"/>
                      <a:round/>
                      <a:headEnd type="none" w="med" len="med"/>
                      <a:tailEnd type="none" w="med" len="med"/>
                    </a:lnL>
                    <a:lnB w="12700" cap="flat" cmpd="sng" algn="ctr">
                      <a:solidFill>
                        <a:srgbClr val="003366"/>
                      </a:solidFill>
                      <a:prstDash val="solid"/>
                      <a:round/>
                      <a:headEnd type="none" w="med" len="med"/>
                      <a:tailEnd type="none" w="med" len="med"/>
                    </a:lnB>
                    <a:solidFill>
                      <a:srgbClr val="E9F2DA"/>
                    </a:solidFill>
                  </a:tcPr>
                </a:tc>
                <a:extLst>
                  <a:ext uri="{0D108BD9-81ED-4DB2-BD59-A6C34878D82A}">
                    <a16:rowId xmlns:a16="http://schemas.microsoft.com/office/drawing/2014/main" val="10000"/>
                  </a:ext>
                </a:extLst>
              </a:tr>
              <a:tr h="1265376">
                <a:tc>
                  <a:txBody>
                    <a:bodyPr/>
                    <a:lstStyle/>
                    <a:p>
                      <a:pPr marL="285750" indent="-285750">
                        <a:buFont typeface="Arial" panose="020B0604020202020204" pitchFamily="34" charset="0"/>
                        <a:buChar char="•"/>
                      </a:pPr>
                      <a:r>
                        <a:rPr lang="en-US" sz="1800" b="1" dirty="0">
                          <a:solidFill>
                            <a:schemeClr val="tx1"/>
                          </a:solidFill>
                        </a:rPr>
                        <a:t>Spouse</a:t>
                      </a:r>
                    </a:p>
                    <a:p>
                      <a:pPr marL="285750" indent="-285750">
                        <a:buFont typeface="Arial" panose="020B0604020202020204" pitchFamily="34" charset="0"/>
                        <a:buChar char="•"/>
                      </a:pPr>
                      <a:r>
                        <a:rPr lang="en-US" sz="1800" b="1" dirty="0">
                          <a:solidFill>
                            <a:schemeClr val="tx1"/>
                          </a:solidFill>
                        </a:rPr>
                        <a:t>Dependent Child</a:t>
                      </a:r>
                    </a:p>
                    <a:p>
                      <a:pPr marL="285750" indent="-285750">
                        <a:buFont typeface="Arial" panose="020B0604020202020204" pitchFamily="34" charset="0"/>
                        <a:buChar char="•"/>
                      </a:pPr>
                      <a:r>
                        <a:rPr lang="en-US" sz="1800" b="1" dirty="0">
                          <a:solidFill>
                            <a:schemeClr val="tx1"/>
                          </a:solidFill>
                        </a:rPr>
                        <a:t>Child (not dependent)</a:t>
                      </a:r>
                    </a:p>
                    <a:p>
                      <a:pPr marL="285750" indent="-285750">
                        <a:buFont typeface="Arial" panose="020B0604020202020204" pitchFamily="34" charset="0"/>
                        <a:buChar char="•"/>
                      </a:pPr>
                      <a:r>
                        <a:rPr lang="en-US" sz="1800" b="1" dirty="0">
                          <a:solidFill>
                            <a:schemeClr val="tx1"/>
                          </a:solidFill>
                        </a:rPr>
                        <a:t>Relative</a:t>
                      </a:r>
                    </a:p>
                  </a:txBody>
                  <a:tcPr marT="45727" marB="45727">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1800" b="1">
                          <a:solidFill>
                            <a:schemeClr val="tx1"/>
                          </a:solidFill>
                        </a:rPr>
                        <a:t>Works in the District</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2400" b="1">
                          <a:solidFill>
                            <a:srgbClr val="C00000"/>
                          </a:solidFill>
                        </a:rPr>
                        <a:t>No</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2400" b="1">
                          <a:solidFill>
                            <a:srgbClr val="C00000"/>
                          </a:solidFill>
                        </a:rPr>
                        <a:t>No</a:t>
                      </a:r>
                    </a:p>
                  </a:txBody>
                  <a:tcPr marT="45727" marB="45727" anchor="ctr">
                    <a:lnL w="12700" cap="flat" cmpd="sng" algn="ctr">
                      <a:solidFill>
                        <a:srgbClr val="003366"/>
                      </a:solidFill>
                      <a:prstDash val="solid"/>
                      <a:round/>
                      <a:headEnd type="none" w="med" len="med"/>
                      <a:tailEnd type="none" w="med" len="med"/>
                    </a:lnL>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914538">
                <a:tc>
                  <a:txBody>
                    <a:bodyPr/>
                    <a:lstStyle/>
                    <a:p>
                      <a:pPr marL="285750" indent="-285750">
                        <a:buFont typeface="Arial" panose="020B0604020202020204" pitchFamily="34" charset="0"/>
                        <a:buChar char="•"/>
                      </a:pPr>
                      <a:r>
                        <a:rPr lang="en-US" sz="1800" b="1" dirty="0">
                          <a:solidFill>
                            <a:schemeClr val="tx1"/>
                          </a:solidFill>
                        </a:rPr>
                        <a:t>Self</a:t>
                      </a:r>
                    </a:p>
                    <a:p>
                      <a:pPr marL="285750" indent="-285750">
                        <a:buFont typeface="Arial" panose="020B0604020202020204" pitchFamily="34" charset="0"/>
                        <a:buChar char="•"/>
                      </a:pPr>
                      <a:r>
                        <a:rPr lang="en-US" sz="1800" b="1" dirty="0">
                          <a:solidFill>
                            <a:schemeClr val="tx1"/>
                          </a:solidFill>
                        </a:rPr>
                        <a:t>Spouse</a:t>
                      </a:r>
                    </a:p>
                    <a:p>
                      <a:pPr marL="285750" indent="-285750">
                        <a:buFont typeface="Arial" panose="020B0604020202020204" pitchFamily="34" charset="0"/>
                        <a:buChar char="•"/>
                      </a:pPr>
                      <a:r>
                        <a:rPr lang="en-US" sz="1800" b="1" dirty="0">
                          <a:solidFill>
                            <a:schemeClr val="tx1"/>
                          </a:solidFill>
                        </a:rPr>
                        <a:t>Dependent Child</a:t>
                      </a:r>
                    </a:p>
                  </a:txBody>
                  <a:tcPr marT="45727" marB="45727">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1800" b="1">
                          <a:solidFill>
                            <a:schemeClr val="tx1"/>
                          </a:solidFill>
                        </a:rPr>
                        <a:t>Works Out-of-District</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2400" b="1">
                          <a:solidFill>
                            <a:srgbClr val="C00000"/>
                          </a:solidFill>
                        </a:rPr>
                        <a:t>No</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tc>
                  <a:txBody>
                    <a:bodyPr/>
                    <a:lstStyle/>
                    <a:p>
                      <a:pPr algn="ctr"/>
                      <a:r>
                        <a:rPr lang="en-US" sz="2400" b="1">
                          <a:solidFill>
                            <a:srgbClr val="00B050"/>
                          </a:solidFill>
                        </a:rPr>
                        <a:t>Yes*</a:t>
                      </a:r>
                    </a:p>
                    <a:p>
                      <a:pPr algn="ctr"/>
                      <a:r>
                        <a:rPr lang="en-US" sz="2400" b="1">
                          <a:solidFill>
                            <a:srgbClr val="00B050"/>
                          </a:solidFill>
                        </a:rPr>
                        <a:t>**</a:t>
                      </a:r>
                    </a:p>
                  </a:txBody>
                  <a:tcPr marT="45727" marB="45727" anchor="ctr">
                    <a:lnL w="12700" cap="flat" cmpd="sng" algn="ctr">
                      <a:solidFill>
                        <a:srgbClr val="003366"/>
                      </a:solidFill>
                      <a:prstDash val="solid"/>
                      <a:round/>
                      <a:headEnd type="none" w="med" len="med"/>
                      <a:tailEnd type="none" w="med" len="med"/>
                    </a:lnL>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40177">
                <a:tc>
                  <a:txBody>
                    <a:bodyPr/>
                    <a:lstStyle/>
                    <a:p>
                      <a:pPr marL="285750" indent="-285750">
                        <a:buFont typeface="Arial" panose="020B0604020202020204" pitchFamily="34" charset="0"/>
                        <a:buChar char="•"/>
                      </a:pPr>
                      <a:r>
                        <a:rPr lang="en-US" sz="1800" b="1" dirty="0">
                          <a:solidFill>
                            <a:schemeClr val="tx1"/>
                          </a:solidFill>
                        </a:rPr>
                        <a:t>Child (not dependent)</a:t>
                      </a:r>
                    </a:p>
                    <a:p>
                      <a:pPr marL="285750" indent="-285750">
                        <a:buFont typeface="Arial" panose="020B0604020202020204" pitchFamily="34" charset="0"/>
                        <a:buChar char="•"/>
                      </a:pPr>
                      <a:r>
                        <a:rPr lang="en-US" sz="1800" b="1" dirty="0">
                          <a:solidFill>
                            <a:schemeClr val="tx1"/>
                          </a:solidFill>
                        </a:rPr>
                        <a:t>Relative</a:t>
                      </a:r>
                    </a:p>
                  </a:txBody>
                  <a:tcPr marT="45727" marB="45727">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solidFill>
                      <a:schemeClr val="bg1">
                        <a:lumMod val="95000"/>
                      </a:schemeClr>
                    </a:solidFill>
                  </a:tcPr>
                </a:tc>
                <a:tc>
                  <a:txBody>
                    <a:bodyPr/>
                    <a:lstStyle/>
                    <a:p>
                      <a:pPr algn="ctr"/>
                      <a:r>
                        <a:rPr lang="en-US" sz="1800" b="1" dirty="0">
                          <a:solidFill>
                            <a:schemeClr val="tx1"/>
                          </a:solidFill>
                        </a:rPr>
                        <a:t>Works Out-of-District</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solidFill>
                      <a:schemeClr val="bg1">
                        <a:lumMod val="95000"/>
                      </a:schemeClr>
                    </a:solidFill>
                  </a:tcPr>
                </a:tc>
                <a:tc>
                  <a:txBody>
                    <a:bodyPr/>
                    <a:lstStyle/>
                    <a:p>
                      <a:pPr algn="ctr"/>
                      <a:r>
                        <a:rPr lang="en-US" sz="2400" b="1">
                          <a:solidFill>
                            <a:srgbClr val="00B050"/>
                          </a:solidFill>
                        </a:rPr>
                        <a:t>Yes*</a:t>
                      </a:r>
                    </a:p>
                  </a:txBody>
                  <a:tcPr marT="45727" marB="45727"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solidFill>
                      <a:schemeClr val="bg1">
                        <a:lumMod val="95000"/>
                      </a:schemeClr>
                    </a:solidFill>
                  </a:tcPr>
                </a:tc>
                <a:tc>
                  <a:txBody>
                    <a:bodyPr/>
                    <a:lstStyle/>
                    <a:p>
                      <a:pPr algn="ctr"/>
                      <a:r>
                        <a:rPr lang="en-US" sz="2400" b="1" dirty="0">
                          <a:solidFill>
                            <a:srgbClr val="00B050"/>
                          </a:solidFill>
                        </a:rPr>
                        <a:t>Yes*</a:t>
                      </a:r>
                    </a:p>
                  </a:txBody>
                  <a:tcPr marT="45727" marB="45727" anchor="ctr">
                    <a:lnL w="12700" cap="flat" cmpd="sng" algn="ctr">
                      <a:solidFill>
                        <a:srgbClr val="003366"/>
                      </a:solidFill>
                      <a:prstDash val="solid"/>
                      <a:round/>
                      <a:headEnd type="none" w="med" len="med"/>
                      <a:tailEnd type="none" w="med" len="med"/>
                    </a:lnL>
                    <a:lnT w="12700" cap="flat" cmpd="sng" algn="ctr">
                      <a:solidFill>
                        <a:srgbClr val="003366"/>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3"/>
                  </a:ext>
                </a:extLst>
              </a:tr>
            </a:tbl>
          </a:graphicData>
        </a:graphic>
      </p:graphicFrame>
      <p:sp>
        <p:nvSpPr>
          <p:cNvPr id="6" name="TextBox 4">
            <a:extLst>
              <a:ext uri="{FF2B5EF4-FFF2-40B4-BE49-F238E27FC236}">
                <a16:creationId xmlns:a16="http://schemas.microsoft.com/office/drawing/2014/main" id="{A639FEB6-E11D-75FD-D950-1285EB2A882F}"/>
              </a:ext>
            </a:extLst>
          </p:cNvPr>
          <p:cNvSpPr txBox="1">
            <a:spLocks noChangeArrowheads="1"/>
          </p:cNvSpPr>
          <p:nvPr/>
        </p:nvSpPr>
        <p:spPr bwMode="auto">
          <a:xfrm>
            <a:off x="384175" y="5682455"/>
            <a:ext cx="6827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993333"/>
              </a:buClr>
              <a:buChar char="•"/>
              <a:defRPr sz="3200">
                <a:solidFill>
                  <a:srgbClr val="003366"/>
                </a:solidFill>
                <a:latin typeface="Arial" charset="0"/>
              </a:defRPr>
            </a:lvl1pPr>
            <a:lvl2pPr marL="742950" indent="-285750" eaLnBrk="0" hangingPunct="0">
              <a:spcBef>
                <a:spcPct val="20000"/>
              </a:spcBef>
              <a:buClr>
                <a:srgbClr val="993333"/>
              </a:buClr>
              <a:buChar char="–"/>
              <a:defRPr sz="2800">
                <a:solidFill>
                  <a:srgbClr val="003366"/>
                </a:solidFill>
                <a:latin typeface="Arial" charset="0"/>
              </a:defRPr>
            </a:lvl2pPr>
            <a:lvl3pPr marL="1143000" indent="-228600" eaLnBrk="0" hangingPunct="0">
              <a:spcBef>
                <a:spcPct val="20000"/>
              </a:spcBef>
              <a:buClr>
                <a:srgbClr val="993333"/>
              </a:buClr>
              <a:buChar char="•"/>
              <a:defRPr sz="2400">
                <a:solidFill>
                  <a:srgbClr val="003366"/>
                </a:solidFill>
                <a:latin typeface="Arial" charset="0"/>
              </a:defRPr>
            </a:lvl3pPr>
            <a:lvl4pPr marL="1600200" indent="-228600" eaLnBrk="0" hangingPunct="0">
              <a:spcBef>
                <a:spcPct val="20000"/>
              </a:spcBef>
              <a:buClr>
                <a:srgbClr val="993333"/>
              </a:buClr>
              <a:buChar char="–"/>
              <a:defRPr sz="2000">
                <a:solidFill>
                  <a:srgbClr val="003366"/>
                </a:solidFill>
                <a:latin typeface="Arial" charset="0"/>
              </a:defRPr>
            </a:lvl4pPr>
            <a:lvl5pPr marL="2057400" indent="-228600" eaLnBrk="0" hangingPunct="0">
              <a:spcBef>
                <a:spcPct val="20000"/>
              </a:spcBef>
              <a:buClr>
                <a:srgbClr val="993333"/>
              </a:buClr>
              <a:buChar char="»"/>
              <a:defRPr sz="2000">
                <a:solidFill>
                  <a:srgbClr val="003366"/>
                </a:solidFill>
                <a:latin typeface="Arial"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Arial" charset="0"/>
                <a:ea typeface="ＭＳ Ｐゴシック" panose="020B0600070205080204" pitchFamily="34" charset="-128"/>
                <a:cs typeface="+mn-cs"/>
              </a:rPr>
              <a:t>*</a:t>
            </a:r>
            <a:r>
              <a:rPr kumimoji="0" lang="en-US" altLang="en-US" sz="1800" b="0" i="0" u="none" strike="noStrike" kern="1200" cap="none" spc="0" normalizeH="0" baseline="0" noProof="0" dirty="0">
                <a:ln>
                  <a:noFill/>
                </a:ln>
                <a:solidFill>
                  <a:srgbClr val="002060"/>
                </a:solidFill>
                <a:effectLst/>
                <a:uLnTx/>
                <a:uFillTx/>
                <a:latin typeface="Arial" charset="0"/>
                <a:ea typeface="ＭＳ Ｐゴシック" panose="020B0600070205080204" pitchFamily="34" charset="-128"/>
                <a:cs typeface="+mn-cs"/>
              </a:rPr>
              <a:t> </a:t>
            </a:r>
            <a:r>
              <a:rPr kumimoji="0" lang="en-US" altLang="en-US" sz="1800" b="0" i="0" u="none" strike="noStrike" kern="1200" cap="none" spc="0" normalizeH="0" baseline="0" noProof="0" dirty="0">
                <a:ln>
                  <a:noFill/>
                </a:ln>
                <a:solidFill>
                  <a:schemeClr val="tx1"/>
                </a:solidFill>
                <a:effectLst/>
                <a:uLnTx/>
                <a:uFillTx/>
                <a:latin typeface="Arial" charset="0"/>
                <a:ea typeface="ＭＳ Ｐゴシック" panose="020B0600070205080204" pitchFamily="34" charset="-128"/>
                <a:cs typeface="+mn-cs"/>
              </a:rPr>
              <a:t>Absent another conflict –Heightened union involvement, linkage</a:t>
            </a:r>
          </a:p>
        </p:txBody>
      </p:sp>
      <p:sp>
        <p:nvSpPr>
          <p:cNvPr id="7" name="TextBox 5">
            <a:extLst>
              <a:ext uri="{FF2B5EF4-FFF2-40B4-BE49-F238E27FC236}">
                <a16:creationId xmlns:a16="http://schemas.microsoft.com/office/drawing/2014/main" id="{4B6B51EB-3490-55CD-2A2F-F958841A352F}"/>
              </a:ext>
            </a:extLst>
          </p:cNvPr>
          <p:cNvSpPr txBox="1">
            <a:spLocks noChangeArrowheads="1"/>
          </p:cNvSpPr>
          <p:nvPr/>
        </p:nvSpPr>
        <p:spPr bwMode="auto">
          <a:xfrm>
            <a:off x="384175" y="5972175"/>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3333"/>
              </a:buClr>
              <a:buChar char="•"/>
              <a:defRPr sz="3200">
                <a:solidFill>
                  <a:srgbClr val="003366"/>
                </a:solidFill>
                <a:latin typeface="Arial" charset="0"/>
              </a:defRPr>
            </a:lvl1pPr>
            <a:lvl2pPr marL="742950" indent="-285750" eaLnBrk="0" hangingPunct="0">
              <a:spcBef>
                <a:spcPct val="20000"/>
              </a:spcBef>
              <a:buClr>
                <a:srgbClr val="993333"/>
              </a:buClr>
              <a:buChar char="–"/>
              <a:defRPr sz="2800">
                <a:solidFill>
                  <a:srgbClr val="003366"/>
                </a:solidFill>
                <a:latin typeface="Arial" charset="0"/>
              </a:defRPr>
            </a:lvl2pPr>
            <a:lvl3pPr marL="1143000" indent="-228600" eaLnBrk="0" hangingPunct="0">
              <a:spcBef>
                <a:spcPct val="20000"/>
              </a:spcBef>
              <a:buClr>
                <a:srgbClr val="993333"/>
              </a:buClr>
              <a:buChar char="•"/>
              <a:defRPr sz="2400">
                <a:solidFill>
                  <a:srgbClr val="003366"/>
                </a:solidFill>
                <a:latin typeface="Arial" charset="0"/>
              </a:defRPr>
            </a:lvl3pPr>
            <a:lvl4pPr marL="1600200" indent="-228600" eaLnBrk="0" hangingPunct="0">
              <a:spcBef>
                <a:spcPct val="20000"/>
              </a:spcBef>
              <a:buClr>
                <a:srgbClr val="993333"/>
              </a:buClr>
              <a:buChar char="–"/>
              <a:defRPr sz="2000">
                <a:solidFill>
                  <a:srgbClr val="003366"/>
                </a:solidFill>
                <a:latin typeface="Arial" charset="0"/>
              </a:defRPr>
            </a:lvl4pPr>
            <a:lvl5pPr marL="2057400" indent="-228600" eaLnBrk="0" hangingPunct="0">
              <a:spcBef>
                <a:spcPct val="20000"/>
              </a:spcBef>
              <a:buClr>
                <a:srgbClr val="993333"/>
              </a:buClr>
              <a:buChar char="»"/>
              <a:defRPr sz="2000">
                <a:solidFill>
                  <a:srgbClr val="003366"/>
                </a:solidFill>
                <a:latin typeface="Arial"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Arial" charset="0"/>
                <a:ea typeface="ＭＳ Ｐゴシック" panose="020B0600070205080204" pitchFamily="34" charset="-128"/>
                <a:cs typeface="+mn-cs"/>
              </a:rPr>
              <a:t>**</a:t>
            </a:r>
            <a:r>
              <a:rPr kumimoji="0" lang="en-US" altLang="en-US" sz="1800" b="0" i="0" u="none" strike="noStrike" kern="1200" cap="none" spc="0" normalizeH="0" baseline="0" noProof="0" dirty="0">
                <a:ln>
                  <a:noFill/>
                </a:ln>
                <a:solidFill>
                  <a:srgbClr val="002060"/>
                </a:solidFill>
                <a:effectLst/>
                <a:uLnTx/>
                <a:uFillTx/>
                <a:latin typeface="Arial" charset="0"/>
                <a:ea typeface="ＭＳ Ｐゴシック" panose="020B0600070205080204" pitchFamily="34" charset="-128"/>
                <a:cs typeface="+mn-cs"/>
              </a:rPr>
              <a:t> </a:t>
            </a:r>
            <a:r>
              <a:rPr kumimoji="0" lang="en-US" altLang="en-US" sz="1700" b="0" i="0" u="none" strike="noStrike" kern="1200" cap="none" spc="0" normalizeH="0" baseline="0" noProof="0" dirty="0">
                <a:ln>
                  <a:noFill/>
                </a:ln>
                <a:solidFill>
                  <a:schemeClr val="tx1"/>
                </a:solidFill>
                <a:effectLst/>
                <a:uLnTx/>
                <a:uFillTx/>
                <a:latin typeface="Arial" charset="0"/>
                <a:ea typeface="ＭＳ Ｐゴシック" panose="020B0600070205080204" pitchFamily="34" charset="-128"/>
                <a:cs typeface="+mn-cs"/>
              </a:rPr>
              <a:t>After Memorandum of Agreement, salary guides, total compensation package attained</a:t>
            </a:r>
            <a:r>
              <a:rPr kumimoji="0" lang="en-US" altLang="en-US" sz="1700" b="0" i="0" u="none" strike="noStrike" kern="1200" cap="none" spc="0" normalizeH="0" baseline="0" noProof="0" dirty="0">
                <a:ln>
                  <a:noFill/>
                </a:ln>
                <a:solidFill>
                  <a:srgbClr val="002060"/>
                </a:solidFill>
                <a:effectLst/>
                <a:uLnTx/>
                <a:uFillTx/>
                <a:latin typeface="Arial" charset="0"/>
                <a:ea typeface="ＭＳ Ｐゴシック" panose="020B0600070205080204" pitchFamily="34" charset="-128"/>
                <a:cs typeface="+mn-cs"/>
              </a:rPr>
              <a:t>.</a:t>
            </a:r>
          </a:p>
        </p:txBody>
      </p:sp>
    </p:spTree>
    <p:extLst>
      <p:ext uri="{BB962C8B-B14F-4D97-AF65-F5344CB8AC3E}">
        <p14:creationId xmlns:p14="http://schemas.microsoft.com/office/powerpoint/2010/main" val="36157688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6DB3A7-FAD6-7A64-4084-A990455224F9}"/>
              </a:ext>
            </a:extLst>
          </p:cNvPr>
          <p:cNvPicPr>
            <a:picLocks noChangeAspect="1"/>
          </p:cNvPicPr>
          <p:nvPr/>
        </p:nvPicPr>
        <p:blipFill>
          <a:blip r:embed="rId2"/>
          <a:stretch>
            <a:fillRect/>
          </a:stretch>
        </p:blipFill>
        <p:spPr>
          <a:xfrm>
            <a:off x="0" y="9871"/>
            <a:ext cx="9144000" cy="6319908"/>
          </a:xfrm>
          <a:prstGeom prst="rect">
            <a:avLst/>
          </a:prstGeom>
        </p:spPr>
      </p:pic>
      <p:sp>
        <p:nvSpPr>
          <p:cNvPr id="6" name="TextBox 5">
            <a:extLst>
              <a:ext uri="{FF2B5EF4-FFF2-40B4-BE49-F238E27FC236}">
                <a16:creationId xmlns:a16="http://schemas.microsoft.com/office/drawing/2014/main" id="{0100048A-681A-071E-AEBE-CF91913FB4ED}"/>
              </a:ext>
            </a:extLst>
          </p:cNvPr>
          <p:cNvSpPr txBox="1"/>
          <p:nvPr/>
        </p:nvSpPr>
        <p:spPr>
          <a:xfrm>
            <a:off x="417250" y="124288"/>
            <a:ext cx="6116715" cy="6223114"/>
          </a:xfrm>
          <a:prstGeom prst="rect">
            <a:avLst/>
          </a:prstGeom>
          <a:noFill/>
        </p:spPr>
        <p:txBody>
          <a:bodyPr wrap="square" rtlCol="0">
            <a:spAutoFit/>
          </a:bodyPr>
          <a:lstStyle/>
          <a:p>
            <a:pPr marL="0" marR="0" indent="0">
              <a:lnSpc>
                <a:spcPct val="107000"/>
              </a:lnSpc>
              <a:spcBef>
                <a:spcPts val="0"/>
              </a:spcBef>
              <a:spcAft>
                <a:spcPts val="800"/>
              </a:spcAft>
              <a:buNone/>
            </a:pPr>
            <a:r>
              <a:rPr lang="en-US" sz="2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Impact on Committee Assignments when Relative Works In-District                      </a:t>
            </a:r>
            <a:r>
              <a:rPr lang="en-US" sz="16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A05-23:</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Board president </a:t>
            </a: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child</a:t>
            </a: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t>
            </a: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instructional assistant in district</a:t>
            </a: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Cannot choose any committee members nor be on any committee(s) involving the local education association or matters related to Superintendent. May not choose the chair, members, and/or serve on any committee that remotely touches upon or directly relates to family members’ employment including, but not limited to the personnel, negotiations, instructional, and finance committees. </a:t>
            </a:r>
          </a:p>
          <a:p>
            <a:pPr marL="0" marR="0" indent="0">
              <a:lnSpc>
                <a:spcPct val="107000"/>
              </a:lnSpc>
              <a:spcBef>
                <a:spcPts val="0"/>
              </a:spcBef>
              <a:spcAft>
                <a:spcPts val="800"/>
              </a:spcAft>
              <a:buNone/>
            </a:pP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Board member B’s spouse is 10-month employee in technology department.</a:t>
            </a:r>
          </a:p>
          <a:p>
            <a:pPr marL="0" marR="0">
              <a:lnSpc>
                <a:spcPct val="107000"/>
              </a:lnSpc>
              <a:spcBef>
                <a:spcPts val="0"/>
              </a:spcBef>
              <a:spcAft>
                <a:spcPts val="800"/>
              </a:spcAft>
            </a:pP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Cannot be involved in any and all matters (including service on a committee(s)) that remotely touch upon or directly relate to the spouse’s employment including, without limitation, the personnel, negotiations, and/or finance committees.</a:t>
            </a:r>
          </a:p>
        </p:txBody>
      </p:sp>
    </p:spTree>
    <p:extLst>
      <p:ext uri="{BB962C8B-B14F-4D97-AF65-F5344CB8AC3E}">
        <p14:creationId xmlns:p14="http://schemas.microsoft.com/office/powerpoint/2010/main" val="334005771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3B0F11-517C-F331-D8AA-07EC80A837BE}"/>
              </a:ext>
            </a:extLst>
          </p:cNvPr>
          <p:cNvSpPr>
            <a:spLocks noGrp="1"/>
          </p:cNvSpPr>
          <p:nvPr>
            <p:ph type="title"/>
          </p:nvPr>
        </p:nvSpPr>
        <p:spPr>
          <a:xfrm>
            <a:off x="762000" y="152401"/>
            <a:ext cx="7696200" cy="647700"/>
          </a:xfrm>
        </p:spPr>
        <p:txBody>
          <a:bodyPr/>
          <a:lstStyle/>
          <a:p>
            <a:r>
              <a:rPr lang="en-US" sz="3200" dirty="0">
                <a:solidFill>
                  <a:schemeClr val="tx1"/>
                </a:solidFill>
                <a:latin typeface="Calibri" panose="020F0502020204030204" pitchFamily="34" charset="0"/>
                <a:cs typeface="Calibri" panose="020F0502020204030204" pitchFamily="34" charset="0"/>
              </a:rPr>
              <a:t>Volunteering in School</a:t>
            </a:r>
            <a:br>
              <a:rPr lang="en-US" dirty="0"/>
            </a:br>
            <a:r>
              <a:rPr lang="en-US" sz="1800" b="0" dirty="0">
                <a:solidFill>
                  <a:schemeClr val="tx1"/>
                </a:solidFill>
              </a:rPr>
              <a:t>A07-00, A32-14, A10-15, A17-15, A15-18</a:t>
            </a:r>
          </a:p>
        </p:txBody>
      </p:sp>
      <p:sp>
        <p:nvSpPr>
          <p:cNvPr id="5" name="TextBox 4">
            <a:extLst>
              <a:ext uri="{FF2B5EF4-FFF2-40B4-BE49-F238E27FC236}">
                <a16:creationId xmlns:a16="http://schemas.microsoft.com/office/drawing/2014/main" id="{5719FE50-9257-A408-EA73-4218866F4218}"/>
              </a:ext>
            </a:extLst>
          </p:cNvPr>
          <p:cNvSpPr txBox="1"/>
          <p:nvPr/>
        </p:nvSpPr>
        <p:spPr>
          <a:xfrm>
            <a:off x="827809" y="1139542"/>
            <a:ext cx="7564582" cy="646331"/>
          </a:xfrm>
          <a:prstGeom prst="rect">
            <a:avLst/>
          </a:prstGeom>
          <a:noFill/>
        </p:spPr>
        <p:txBody>
          <a:bodyPr wrap="square" rtlCol="0">
            <a:spAutoFit/>
          </a:bodyPr>
          <a:lstStyle/>
          <a:p>
            <a:r>
              <a:rPr lang="en-US" dirty="0"/>
              <a:t>Serving on the Board does not prevent volunteerism in the schools, but consideration needs to be given to:</a:t>
            </a:r>
          </a:p>
        </p:txBody>
      </p:sp>
      <p:graphicFrame>
        <p:nvGraphicFramePr>
          <p:cNvPr id="6" name="Table 4">
            <a:extLst>
              <a:ext uri="{FF2B5EF4-FFF2-40B4-BE49-F238E27FC236}">
                <a16:creationId xmlns:a16="http://schemas.microsoft.com/office/drawing/2014/main" id="{DC43FFB8-062E-7C9F-D2DA-5F2E8FA948B0}"/>
              </a:ext>
            </a:extLst>
          </p:cNvPr>
          <p:cNvGraphicFramePr>
            <a:graphicFrameLocks noGrp="1"/>
          </p:cNvGraphicFramePr>
          <p:nvPr>
            <p:extLst>
              <p:ext uri="{D42A27DB-BD31-4B8C-83A1-F6EECF244321}">
                <p14:modId xmlns:p14="http://schemas.microsoft.com/office/powerpoint/2010/main" val="2039322604"/>
              </p:ext>
            </p:extLst>
          </p:nvPr>
        </p:nvGraphicFramePr>
        <p:xfrm>
          <a:off x="872837" y="1878966"/>
          <a:ext cx="7398326" cy="868680"/>
        </p:xfrm>
        <a:graphic>
          <a:graphicData uri="http://schemas.openxmlformats.org/drawingml/2006/table">
            <a:tbl>
              <a:tblPr firstRow="1" bandRow="1">
                <a:tableStyleId>{5C22544A-7EE6-4342-B048-85BDC9FD1C3A}</a:tableStyleId>
              </a:tblPr>
              <a:tblGrid>
                <a:gridCol w="3699163">
                  <a:extLst>
                    <a:ext uri="{9D8B030D-6E8A-4147-A177-3AD203B41FA5}">
                      <a16:colId xmlns:a16="http://schemas.microsoft.com/office/drawing/2014/main" val="1216948771"/>
                    </a:ext>
                  </a:extLst>
                </a:gridCol>
                <a:gridCol w="3699163">
                  <a:extLst>
                    <a:ext uri="{9D8B030D-6E8A-4147-A177-3AD203B41FA5}">
                      <a16:colId xmlns:a16="http://schemas.microsoft.com/office/drawing/2014/main" val="4206971846"/>
                    </a:ext>
                  </a:extLst>
                </a:gridCol>
              </a:tblGrid>
              <a:tr h="370840">
                <a:tc>
                  <a:txBody>
                    <a:bodyPr/>
                    <a:lstStyle/>
                    <a:p>
                      <a:r>
                        <a:rPr lang="en-US" sz="2400" b="1" dirty="0">
                          <a:solidFill>
                            <a:schemeClr val="tx1"/>
                          </a:solidFill>
                        </a:rPr>
                        <a:t>Degree of involvement </a:t>
                      </a:r>
                    </a:p>
                    <a:p>
                      <a:r>
                        <a:rPr lang="en-US" dirty="0">
                          <a:solidFill>
                            <a:schemeClr val="tx1"/>
                          </a:solidFill>
                        </a:rPr>
                        <a:t>with staff and students</a:t>
                      </a:r>
                    </a:p>
                    <a:p>
                      <a:r>
                        <a:rPr lang="en-US" dirty="0">
                          <a:solidFill>
                            <a:schemeClr val="tx1"/>
                          </a:solidFill>
                        </a:rPr>
                        <a:t>(Frequency/Level of Interaction)</a:t>
                      </a:r>
                    </a:p>
                  </a:txBody>
                  <a:tcPr>
                    <a:solidFill>
                      <a:srgbClr val="EBE9E5"/>
                    </a:solidFill>
                  </a:tcPr>
                </a:tc>
                <a:tc>
                  <a:txBody>
                    <a:bodyPr/>
                    <a:lstStyle/>
                    <a:p>
                      <a:r>
                        <a:rPr lang="en-US" sz="2400" b="1" dirty="0">
                          <a:solidFill>
                            <a:schemeClr val="tx1"/>
                          </a:solidFill>
                        </a:rPr>
                        <a:t>Degree of authority </a:t>
                      </a:r>
                    </a:p>
                    <a:p>
                      <a:r>
                        <a:rPr lang="en-US" dirty="0">
                          <a:solidFill>
                            <a:schemeClr val="tx1"/>
                          </a:solidFill>
                        </a:rPr>
                        <a:t>to give and receive directions/ orders to staff and students</a:t>
                      </a:r>
                    </a:p>
                  </a:txBody>
                  <a:tcPr>
                    <a:solidFill>
                      <a:srgbClr val="EBE9E5"/>
                    </a:solidFill>
                  </a:tcPr>
                </a:tc>
                <a:extLst>
                  <a:ext uri="{0D108BD9-81ED-4DB2-BD59-A6C34878D82A}">
                    <a16:rowId xmlns:a16="http://schemas.microsoft.com/office/drawing/2014/main" val="2128766364"/>
                  </a:ext>
                </a:extLst>
              </a:tr>
            </a:tbl>
          </a:graphicData>
        </a:graphic>
      </p:graphicFrame>
      <p:graphicFrame>
        <p:nvGraphicFramePr>
          <p:cNvPr id="7" name="TextBox 7">
            <a:extLst>
              <a:ext uri="{FF2B5EF4-FFF2-40B4-BE49-F238E27FC236}">
                <a16:creationId xmlns:a16="http://schemas.microsoft.com/office/drawing/2014/main" id="{84E6661E-0BA0-BCC9-D1DC-F5A8C5885E1B}"/>
              </a:ext>
            </a:extLst>
          </p:cNvPr>
          <p:cNvGraphicFramePr/>
          <p:nvPr>
            <p:extLst>
              <p:ext uri="{D42A27DB-BD31-4B8C-83A1-F6EECF244321}">
                <p14:modId xmlns:p14="http://schemas.microsoft.com/office/powerpoint/2010/main" val="2520502579"/>
              </p:ext>
            </p:extLst>
          </p:nvPr>
        </p:nvGraphicFramePr>
        <p:xfrm>
          <a:off x="865218" y="2929531"/>
          <a:ext cx="7489763" cy="203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C3C4D10-3BF1-EBAB-C290-AB6E7DE6AE71}"/>
              </a:ext>
            </a:extLst>
          </p:cNvPr>
          <p:cNvSpPr txBox="1"/>
          <p:nvPr/>
        </p:nvSpPr>
        <p:spPr>
          <a:xfrm>
            <a:off x="1584093" y="5039074"/>
            <a:ext cx="6102953" cy="923330"/>
          </a:xfrm>
          <a:prstGeom prst="rect">
            <a:avLst/>
          </a:prstGeom>
          <a:noFill/>
        </p:spPr>
        <p:txBody>
          <a:bodyPr wrap="none" rtlCol="0">
            <a:spAutoFit/>
          </a:bodyPr>
          <a:lstStyle/>
          <a:p>
            <a:pPr marL="285750" indent="-285750">
              <a:buFont typeface="Arial" panose="020B0604020202020204" pitchFamily="34" charset="0"/>
              <a:buChar char="•"/>
            </a:pPr>
            <a:r>
              <a:rPr lang="en-US" dirty="0"/>
              <a:t>Advise superintendent you will be performing this work.</a:t>
            </a:r>
          </a:p>
          <a:p>
            <a:pPr marL="285750" indent="-285750">
              <a:buFont typeface="Arial" panose="020B0604020202020204" pitchFamily="34" charset="0"/>
              <a:buChar char="•"/>
            </a:pPr>
            <a:r>
              <a:rPr lang="en-US" dirty="0"/>
              <a:t>Refrain from any related Board discussion or vote.</a:t>
            </a:r>
          </a:p>
          <a:p>
            <a:pPr marL="285750" indent="-285750">
              <a:buFont typeface="Arial" panose="020B0604020202020204" pitchFamily="34" charset="0"/>
              <a:buChar char="•"/>
            </a:pPr>
            <a:r>
              <a:rPr lang="en-US" dirty="0"/>
              <a:t>Always be cognizant of the obligations of the Act.</a:t>
            </a:r>
          </a:p>
        </p:txBody>
      </p:sp>
    </p:spTree>
    <p:extLst>
      <p:ext uri="{BB962C8B-B14F-4D97-AF65-F5344CB8AC3E}">
        <p14:creationId xmlns:p14="http://schemas.microsoft.com/office/powerpoint/2010/main" val="219599355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DADCAB-859E-98B3-E672-85541DBBF908}"/>
              </a:ext>
            </a:extLst>
          </p:cNvPr>
          <p:cNvPicPr>
            <a:picLocks noChangeAspect="1"/>
          </p:cNvPicPr>
          <p:nvPr/>
        </p:nvPicPr>
        <p:blipFill>
          <a:blip r:embed="rId2"/>
          <a:stretch>
            <a:fillRect/>
          </a:stretch>
        </p:blipFill>
        <p:spPr>
          <a:xfrm>
            <a:off x="0" y="18480"/>
            <a:ext cx="9144000" cy="6323888"/>
          </a:xfrm>
          <a:prstGeom prst="rect">
            <a:avLst/>
          </a:prstGeom>
        </p:spPr>
      </p:pic>
      <p:sp>
        <p:nvSpPr>
          <p:cNvPr id="4" name="TextBox 3">
            <a:extLst>
              <a:ext uri="{FF2B5EF4-FFF2-40B4-BE49-F238E27FC236}">
                <a16:creationId xmlns:a16="http://schemas.microsoft.com/office/drawing/2014/main" id="{8280F97B-6141-5731-6201-998CD576CD70}"/>
              </a:ext>
            </a:extLst>
          </p:cNvPr>
          <p:cNvSpPr txBox="1"/>
          <p:nvPr/>
        </p:nvSpPr>
        <p:spPr>
          <a:xfrm>
            <a:off x="461639" y="1473695"/>
            <a:ext cx="5779363" cy="4801314"/>
          </a:xfrm>
          <a:prstGeom prst="rect">
            <a:avLst/>
          </a:prstGeom>
          <a:noFill/>
        </p:spPr>
        <p:txBody>
          <a:bodyPr wrap="square" rtlCol="0">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a general matter, a school official does not violate the Act merely because they engage in social media activity.  Instead, the Commission’s analysis is guided by whether a </a:t>
            </a:r>
            <a:r>
              <a:rPr lang="en-US" sz="1800" b="1"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reasonable member of the public could perceive that the school official is speaking in his or her official capacity or pursuant to his or her official duties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r>
              <a:rPr lang="en-US" sz="1800" b="1"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Depends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large part </a:t>
            </a:r>
            <a:r>
              <a:rPr lang="en-US" sz="1800" b="1"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on the content of the speech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If the speech in question has no correlation or relationship to the business of the Board and/or its operations and, therefore, could not possibly be regarded as a statement or position on behalf of the Board (as a body), a school official will not violate the Act. Conversely, </a:t>
            </a:r>
            <a:r>
              <a:rPr lang="en-US" sz="1800" b="1"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if the speech in question does relate to the business of the Board and/or its operations, it is then reasonable to perceive the speech as being offered in an official capacity and pursuant to his or her official duties.</a:t>
            </a:r>
          </a:p>
        </p:txBody>
      </p:sp>
      <p:sp>
        <p:nvSpPr>
          <p:cNvPr id="5" name="TextBox 4">
            <a:extLst>
              <a:ext uri="{FF2B5EF4-FFF2-40B4-BE49-F238E27FC236}">
                <a16:creationId xmlns:a16="http://schemas.microsoft.com/office/drawing/2014/main" id="{BB932893-16EA-39CE-143D-A732FCE55048}"/>
              </a:ext>
            </a:extLst>
          </p:cNvPr>
          <p:cNvSpPr txBox="1"/>
          <p:nvPr/>
        </p:nvSpPr>
        <p:spPr>
          <a:xfrm>
            <a:off x="807868" y="515632"/>
            <a:ext cx="2356735" cy="584775"/>
          </a:xfrm>
          <a:prstGeom prst="rect">
            <a:avLst/>
          </a:prstGeom>
          <a:noFill/>
        </p:spPr>
        <p:txBody>
          <a:bodyPr wrap="none" rtlCol="0">
            <a:spAutoFit/>
          </a:bodyPr>
          <a:lstStyle/>
          <a:p>
            <a:r>
              <a:rPr lang="en-US" sz="3200" b="1" dirty="0">
                <a:latin typeface="Calibri" panose="020F0502020204030204" pitchFamily="34" charset="0"/>
                <a:cs typeface="Calibri" panose="020F0502020204030204" pitchFamily="34" charset="0"/>
              </a:rPr>
              <a:t>Social Media</a:t>
            </a:r>
          </a:p>
        </p:txBody>
      </p:sp>
      <p:sp>
        <p:nvSpPr>
          <p:cNvPr id="6" name="TextBox 5">
            <a:extLst>
              <a:ext uri="{FF2B5EF4-FFF2-40B4-BE49-F238E27FC236}">
                <a16:creationId xmlns:a16="http://schemas.microsoft.com/office/drawing/2014/main" id="{234C9181-3BA6-17CE-8533-CC99F93004FC}"/>
              </a:ext>
            </a:extLst>
          </p:cNvPr>
          <p:cNvSpPr txBox="1"/>
          <p:nvPr/>
        </p:nvSpPr>
        <p:spPr>
          <a:xfrm>
            <a:off x="7093259" y="4962619"/>
            <a:ext cx="1846555" cy="830997"/>
          </a:xfrm>
          <a:prstGeom prst="rect">
            <a:avLst/>
          </a:prstGeom>
          <a:noFill/>
        </p:spPr>
        <p:txBody>
          <a:bodyPr wrap="square" rtlCol="0">
            <a:spAutoFit/>
          </a:bodyPr>
          <a:lstStyle/>
          <a:p>
            <a:r>
              <a:rPr lang="en-US" sz="1600" dirty="0">
                <a:solidFill>
                  <a:schemeClr val="tx1"/>
                </a:solidFill>
                <a:latin typeface="Calibri" panose="020F0502020204030204" pitchFamily="34" charset="0"/>
                <a:cs typeface="Calibri" panose="020F0502020204030204" pitchFamily="34" charset="0"/>
              </a:rPr>
              <a:t>C106-22, C103-22, C03-23, C13-23, C20-22</a:t>
            </a:r>
            <a:endParaRPr lang="en-US" sz="1600" dirty="0"/>
          </a:p>
        </p:txBody>
      </p:sp>
    </p:spTree>
    <p:extLst>
      <p:ext uri="{BB962C8B-B14F-4D97-AF65-F5344CB8AC3E}">
        <p14:creationId xmlns:p14="http://schemas.microsoft.com/office/powerpoint/2010/main" val="49493235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4DDB80-176E-C088-3B12-8A1121404A45}"/>
              </a:ext>
            </a:extLst>
          </p:cNvPr>
          <p:cNvPicPr>
            <a:picLocks noChangeAspect="1"/>
          </p:cNvPicPr>
          <p:nvPr/>
        </p:nvPicPr>
        <p:blipFill>
          <a:blip r:embed="rId2"/>
          <a:stretch>
            <a:fillRect/>
          </a:stretch>
        </p:blipFill>
        <p:spPr>
          <a:xfrm>
            <a:off x="-8878" y="-8355"/>
            <a:ext cx="9144000" cy="6355890"/>
          </a:xfrm>
          <a:prstGeom prst="rect">
            <a:avLst/>
          </a:prstGeom>
        </p:spPr>
      </p:pic>
      <p:sp>
        <p:nvSpPr>
          <p:cNvPr id="8" name="TextBox 7">
            <a:extLst>
              <a:ext uri="{FF2B5EF4-FFF2-40B4-BE49-F238E27FC236}">
                <a16:creationId xmlns:a16="http://schemas.microsoft.com/office/drawing/2014/main" id="{8469AB5F-E576-B72B-3099-05F9A4C4982C}"/>
              </a:ext>
            </a:extLst>
          </p:cNvPr>
          <p:cNvSpPr txBox="1"/>
          <p:nvPr/>
        </p:nvSpPr>
        <p:spPr>
          <a:xfrm>
            <a:off x="239697" y="337351"/>
            <a:ext cx="5992427" cy="6124754"/>
          </a:xfrm>
          <a:prstGeom prst="rect">
            <a:avLst/>
          </a:prstGeom>
          <a:noFill/>
        </p:spPr>
        <p:txBody>
          <a:bodyPr wrap="square" rtlCol="0">
            <a:spAutoFit/>
          </a:bodyPr>
          <a:lstStyle/>
          <a:p>
            <a:pPr marL="0" indent="0">
              <a:buNone/>
            </a:pPr>
            <a:r>
              <a:rPr lang="en-US" sz="3200" b="1" dirty="0">
                <a:latin typeface="Calibri" panose="020F0502020204030204" pitchFamily="34" charset="0"/>
                <a:cs typeface="Calibri" panose="020F0502020204030204" pitchFamily="34" charset="0"/>
              </a:rPr>
              <a:t>Disclaimer Q &amp; A</a:t>
            </a:r>
            <a:endParaRPr lang="en-US" dirty="0"/>
          </a:p>
          <a:p>
            <a:pPr marL="0" indent="0">
              <a:buNone/>
            </a:pPr>
            <a:r>
              <a:rPr lang="en-US" dirty="0">
                <a:solidFill>
                  <a:schemeClr val="accent5">
                    <a:lumMod val="50000"/>
                  </a:schemeClr>
                </a:solidFill>
              </a:rPr>
              <a:t>If I use a disclaimer, does that automatically protect me from being in violation of the Act?</a:t>
            </a:r>
          </a:p>
          <a:p>
            <a:pPr marL="285750" indent="-285750">
              <a:buFont typeface="Arial" panose="020B0604020202020204" pitchFamily="34" charset="0"/>
              <a:buChar char="•"/>
            </a:pPr>
            <a:r>
              <a:rPr lang="en-US" dirty="0"/>
              <a:t>No, but it does help clarify the capacity in which you are speaking.</a:t>
            </a:r>
          </a:p>
          <a:p>
            <a:pPr marL="285750" indent="-285750">
              <a:buFont typeface="Arial" panose="020B0604020202020204" pitchFamily="34" charset="0"/>
              <a:buChar char="•"/>
            </a:pPr>
            <a:endParaRPr lang="en-US" dirty="0"/>
          </a:p>
          <a:p>
            <a:r>
              <a:rPr lang="en-US" dirty="0">
                <a:solidFill>
                  <a:schemeClr val="accent5">
                    <a:lumMod val="50000"/>
                  </a:schemeClr>
                </a:solidFill>
              </a:rPr>
              <a:t>What could cause me to be in violation with a disclaimer?</a:t>
            </a:r>
          </a:p>
          <a:p>
            <a:pPr marL="285750" indent="-285750">
              <a:buFont typeface="Arial" panose="020B0604020202020204" pitchFamily="34" charset="0"/>
              <a:buChar char="•"/>
            </a:pPr>
            <a:r>
              <a:rPr lang="en-US" dirty="0"/>
              <a:t>Based on the content, if a reasonable member of the public could perceive you are speaking in official capacity or pursuant to official duties, that could make the disclaimer inadequate and of no force or effect.</a:t>
            </a:r>
          </a:p>
          <a:p>
            <a:pPr marL="285750" indent="-285750">
              <a:buFont typeface="Arial" panose="020B0604020202020204" pitchFamily="34" charset="0"/>
              <a:buChar char="•"/>
            </a:pPr>
            <a:endParaRPr lang="en-US" dirty="0"/>
          </a:p>
          <a:p>
            <a:pPr marL="0" indent="0">
              <a:buNone/>
            </a:pPr>
            <a:r>
              <a:rPr lang="en-US" dirty="0">
                <a:solidFill>
                  <a:schemeClr val="accent5">
                    <a:lumMod val="50000"/>
                  </a:schemeClr>
                </a:solidFill>
              </a:rPr>
              <a:t>If I don’t use a disclaimer does that mean I am automatically in violation of the Act?  </a:t>
            </a:r>
          </a:p>
          <a:p>
            <a:pPr marL="285750" indent="-285750">
              <a:buFont typeface="Arial" panose="020B0604020202020204" pitchFamily="34" charset="0"/>
              <a:buChar char="•"/>
            </a:pPr>
            <a:r>
              <a:rPr lang="en-US" dirty="0"/>
              <a:t>No, regardless if a disclaimer was used or not, capacity speaking from, content, &amp; perception matter.</a:t>
            </a:r>
          </a:p>
          <a:p>
            <a:r>
              <a:rPr lang="en-US" dirty="0"/>
              <a:t> </a:t>
            </a:r>
          </a:p>
          <a:p>
            <a:pPr marL="0" indent="0">
              <a:buNone/>
            </a:pPr>
            <a:r>
              <a:rPr lang="en-US" dirty="0">
                <a:solidFill>
                  <a:schemeClr val="accent5">
                    <a:lumMod val="50000"/>
                  </a:schemeClr>
                </a:solidFill>
              </a:rPr>
              <a:t>Must I use the exact disclaimer wording from the SEC?</a:t>
            </a:r>
          </a:p>
          <a:p>
            <a:pPr marL="285750" indent="-285750">
              <a:buFont typeface="Arial" panose="020B0604020202020204" pitchFamily="34" charset="0"/>
              <a:buChar char="•"/>
            </a:pPr>
            <a:r>
              <a:rPr lang="en-US" dirty="0">
                <a:effectLst/>
                <a:latin typeface="+mn-lt"/>
                <a:ea typeface="Calibri" panose="020F0502020204030204" pitchFamily="34" charset="0"/>
                <a:cs typeface="Times New Roman" panose="02020603050405020304" pitchFamily="18" charset="0"/>
              </a:rPr>
              <a:t>The failure to parrot the exact language recommended will not mean that did not use an appropriate disclaimer.</a:t>
            </a:r>
            <a:r>
              <a:rPr lang="en-US" dirty="0">
                <a:latin typeface="+mn-lt"/>
              </a:rPr>
              <a:t> </a:t>
            </a:r>
          </a:p>
        </p:txBody>
      </p:sp>
    </p:spTree>
    <p:extLst>
      <p:ext uri="{BB962C8B-B14F-4D97-AF65-F5344CB8AC3E}">
        <p14:creationId xmlns:p14="http://schemas.microsoft.com/office/powerpoint/2010/main" val="133269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561E87-6571-A02A-BF81-B9EA2F81F3BC}"/>
              </a:ext>
            </a:extLst>
          </p:cNvPr>
          <p:cNvSpPr>
            <a:spLocks noGrp="1"/>
          </p:cNvSpPr>
          <p:nvPr>
            <p:ph type="title"/>
          </p:nvPr>
        </p:nvSpPr>
        <p:spPr>
          <a:xfrm>
            <a:off x="762000" y="228600"/>
            <a:ext cx="7696200" cy="647700"/>
          </a:xfrm>
          <a:ln>
            <a:noFill/>
            <a:miter lim="800000"/>
            <a:headEnd/>
            <a:tailEnd/>
          </a:ln>
        </p:spPr>
        <p:txBody>
          <a:bodyPr/>
          <a:lstStyle/>
          <a:p>
            <a:r>
              <a:rPr lang="en-US" altLang="en-US" sz="3600" dirty="0">
                <a:solidFill>
                  <a:schemeClr val="tx1"/>
                </a:solidFill>
                <a:latin typeface="Calibri" panose="020F0502020204030204" pitchFamily="34" charset="0"/>
                <a:cs typeface="Calibri" panose="020F0502020204030204" pitchFamily="34" charset="0"/>
              </a:rPr>
              <a:t>School Ethics Act </a:t>
            </a:r>
            <a:br>
              <a:rPr lang="en-US" altLang="en-US" dirty="0">
                <a:solidFill>
                  <a:schemeClr val="tx1"/>
                </a:solidFill>
                <a:latin typeface="Calibri" panose="020F0502020204030204" pitchFamily="34" charset="0"/>
                <a:cs typeface="Calibri" panose="020F0502020204030204" pitchFamily="34" charset="0"/>
              </a:rPr>
            </a:br>
            <a:r>
              <a:rPr lang="fr-FR" sz="1800" dirty="0">
                <a:solidFill>
                  <a:schemeClr val="tx1"/>
                </a:solidFill>
                <a:effectLst/>
                <a:latin typeface="Segoe UI" panose="020B0502040204020203" pitchFamily="34" charset="0"/>
              </a:rPr>
              <a:t>N.J.S.A. 18A:12-21 et </a:t>
            </a:r>
            <a:r>
              <a:rPr lang="fr-FR" sz="1800" dirty="0" err="1">
                <a:solidFill>
                  <a:schemeClr val="tx1"/>
                </a:solidFill>
                <a:effectLst/>
                <a:latin typeface="Segoe UI" panose="020B0502040204020203" pitchFamily="34" charset="0"/>
              </a:rPr>
              <a:t>seq</a:t>
            </a:r>
            <a:r>
              <a:rPr lang="fr-FR" sz="1800" dirty="0">
                <a:solidFill>
                  <a:schemeClr val="tx1"/>
                </a:solidFill>
                <a:effectLst/>
                <a:latin typeface="Segoe UI" panose="020B0502040204020203" pitchFamily="34" charset="0"/>
              </a:rPr>
              <a:t>. (P.L. 1991, c. 393)</a:t>
            </a:r>
            <a:br>
              <a:rPr lang="fr-FR" sz="1800" dirty="0">
                <a:solidFill>
                  <a:schemeClr val="tx1"/>
                </a:solidFill>
                <a:effectLst/>
                <a:latin typeface="Arial" panose="020B0604020202020204" pitchFamily="34" charset="0"/>
              </a:rPr>
            </a:br>
            <a:endParaRPr lang="en-US" altLang="en-US" sz="2000" dirty="0">
              <a:solidFill>
                <a:schemeClr val="tx1"/>
              </a:solidFill>
              <a:latin typeface="Calibri" panose="020F0502020204030204" pitchFamily="34" charset="0"/>
              <a:cs typeface="Calibri" panose="020F0502020204030204" pitchFamily="34" charset="0"/>
            </a:endParaRPr>
          </a:p>
        </p:txBody>
      </p:sp>
      <p:sp>
        <p:nvSpPr>
          <p:cNvPr id="5" name="Rounded Rectangle 19">
            <a:extLst>
              <a:ext uri="{FF2B5EF4-FFF2-40B4-BE49-F238E27FC236}">
                <a16:creationId xmlns:a16="http://schemas.microsoft.com/office/drawing/2014/main" id="{A7ADCD10-3319-83F5-C359-694ED098F248}"/>
              </a:ext>
            </a:extLst>
          </p:cNvPr>
          <p:cNvSpPr>
            <a:spLocks noGrp="1"/>
          </p:cNvSpPr>
          <p:nvPr>
            <p:ph idx="1"/>
          </p:nvPr>
        </p:nvSpPr>
        <p:spPr>
          <a:xfrm>
            <a:off x="983826" y="1133144"/>
            <a:ext cx="6702552" cy="2048256"/>
          </a:xfrm>
          <a:prstGeom prst="roundRect">
            <a:avLst/>
          </a:prstGeom>
          <a:solidFill>
            <a:srgbClr val="E9F2DA"/>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pPr marL="0" lvl="0" indent="0">
              <a:buNone/>
            </a:pPr>
            <a:r>
              <a:rPr lang="en-US" sz="2400" dirty="0">
                <a:solidFill>
                  <a:schemeClr val="tx1"/>
                </a:solidFill>
              </a:rPr>
              <a:t>It is essential that the conduct of members of local boards of education and local administrators hold the</a:t>
            </a:r>
            <a:r>
              <a:rPr lang="en-US" sz="2400" dirty="0"/>
              <a:t> </a:t>
            </a:r>
            <a:r>
              <a:rPr lang="en-US" sz="2400" b="1" dirty="0">
                <a:solidFill>
                  <a:schemeClr val="accent6">
                    <a:lumMod val="75000"/>
                  </a:schemeClr>
                </a:solidFill>
              </a:rPr>
              <a:t>respect</a:t>
            </a:r>
            <a:r>
              <a:rPr lang="en-US" sz="2400" dirty="0"/>
              <a:t> </a:t>
            </a:r>
            <a:r>
              <a:rPr lang="en-US" sz="2400" dirty="0">
                <a:solidFill>
                  <a:schemeClr val="tx1"/>
                </a:solidFill>
              </a:rPr>
              <a:t>and</a:t>
            </a:r>
            <a:r>
              <a:rPr lang="en-US" sz="2400" dirty="0"/>
              <a:t> </a:t>
            </a:r>
            <a:r>
              <a:rPr lang="en-US" sz="2400" b="1" dirty="0">
                <a:solidFill>
                  <a:schemeClr val="accent6">
                    <a:lumMod val="75000"/>
                  </a:schemeClr>
                </a:solidFill>
              </a:rPr>
              <a:t>confidence</a:t>
            </a:r>
            <a:r>
              <a:rPr lang="en-US" sz="2400" dirty="0"/>
              <a:t> </a:t>
            </a:r>
            <a:r>
              <a:rPr lang="en-US" sz="2400" dirty="0">
                <a:solidFill>
                  <a:schemeClr val="tx1"/>
                </a:solidFill>
              </a:rPr>
              <a:t>of the people.  </a:t>
            </a:r>
          </a:p>
        </p:txBody>
      </p:sp>
      <p:sp>
        <p:nvSpPr>
          <p:cNvPr id="6" name="Rounded Rectangle 18">
            <a:extLst>
              <a:ext uri="{FF2B5EF4-FFF2-40B4-BE49-F238E27FC236}">
                <a16:creationId xmlns:a16="http://schemas.microsoft.com/office/drawing/2014/main" id="{F790F70C-1A86-BB1B-D89F-7DA509FAB065}"/>
              </a:ext>
            </a:extLst>
          </p:cNvPr>
          <p:cNvSpPr/>
          <p:nvPr/>
        </p:nvSpPr>
        <p:spPr>
          <a:xfrm>
            <a:off x="1043093" y="3643073"/>
            <a:ext cx="6702670" cy="2048256"/>
          </a:xfrm>
          <a:prstGeom prst="roundRect">
            <a:avLst/>
          </a:prstGeom>
          <a:solidFill>
            <a:srgbClr val="E9F2DA"/>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r>
              <a:rPr lang="en-US" sz="2400" dirty="0"/>
              <a:t>These board members and administrators must </a:t>
            </a:r>
            <a:r>
              <a:rPr lang="en-US" sz="2400" b="1" dirty="0">
                <a:solidFill>
                  <a:schemeClr val="accent6">
                    <a:lumMod val="75000"/>
                  </a:schemeClr>
                </a:solidFill>
              </a:rPr>
              <a:t>avoid conduct </a:t>
            </a:r>
            <a:r>
              <a:rPr lang="en-US" sz="2400" dirty="0"/>
              <a:t>which is in </a:t>
            </a:r>
            <a:r>
              <a:rPr lang="en-US" sz="2400" b="1" dirty="0">
                <a:solidFill>
                  <a:schemeClr val="accent6">
                    <a:lumMod val="75000"/>
                  </a:schemeClr>
                </a:solidFill>
              </a:rPr>
              <a:t>violation</a:t>
            </a:r>
            <a:r>
              <a:rPr lang="en-US" sz="2400" dirty="0">
                <a:solidFill>
                  <a:schemeClr val="accent6">
                    <a:lumMod val="75000"/>
                  </a:schemeClr>
                </a:solidFill>
              </a:rPr>
              <a:t> </a:t>
            </a:r>
            <a:r>
              <a:rPr lang="en-US" sz="2400" b="1" dirty="0">
                <a:solidFill>
                  <a:schemeClr val="accent6">
                    <a:lumMod val="75000"/>
                  </a:schemeClr>
                </a:solidFill>
              </a:rPr>
              <a:t>of their public trust </a:t>
            </a:r>
            <a:r>
              <a:rPr lang="en-US" sz="2400" dirty="0"/>
              <a:t>or which creates a </a:t>
            </a:r>
            <a:r>
              <a:rPr lang="en-US" sz="2400" b="1" dirty="0">
                <a:solidFill>
                  <a:schemeClr val="accent6">
                    <a:lumMod val="75000"/>
                  </a:schemeClr>
                </a:solidFill>
              </a:rPr>
              <a:t>justifiable impression </a:t>
            </a:r>
            <a:r>
              <a:rPr lang="en-US" sz="2400" dirty="0"/>
              <a:t>among the public that such trust is being violated.</a:t>
            </a:r>
          </a:p>
        </p:txBody>
      </p:sp>
      <p:grpSp>
        <p:nvGrpSpPr>
          <p:cNvPr id="7" name="Group 6">
            <a:extLst>
              <a:ext uri="{FF2B5EF4-FFF2-40B4-BE49-F238E27FC236}">
                <a16:creationId xmlns:a16="http://schemas.microsoft.com/office/drawing/2014/main" id="{B7E8A8C4-963F-3D98-9022-D836B1037D36}"/>
              </a:ext>
            </a:extLst>
          </p:cNvPr>
          <p:cNvGrpSpPr/>
          <p:nvPr/>
        </p:nvGrpSpPr>
        <p:grpSpPr>
          <a:xfrm>
            <a:off x="6648483" y="1932609"/>
            <a:ext cx="2194560" cy="2194560"/>
            <a:chOff x="6282073" y="2350786"/>
            <a:chExt cx="2000219" cy="2001843"/>
          </a:xfrm>
        </p:grpSpPr>
        <p:sp>
          <p:nvSpPr>
            <p:cNvPr id="8" name="Oval 7">
              <a:extLst>
                <a:ext uri="{FF2B5EF4-FFF2-40B4-BE49-F238E27FC236}">
                  <a16:creationId xmlns:a16="http://schemas.microsoft.com/office/drawing/2014/main" id="{567BA775-EA17-28B2-D0E3-6D82D7CA6797}"/>
                </a:ext>
              </a:extLst>
            </p:cNvPr>
            <p:cNvSpPr/>
            <p:nvPr/>
          </p:nvSpPr>
          <p:spPr>
            <a:xfrm>
              <a:off x="6282073" y="2350786"/>
              <a:ext cx="1981200" cy="198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2582EF0-34EE-BF19-19B0-F02AB48DFCE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282073" y="2470766"/>
              <a:ext cx="2000219" cy="1881863"/>
            </a:xfrm>
            <a:prstGeom prst="rect">
              <a:avLst/>
            </a:prstGeom>
          </p:spPr>
        </p:pic>
      </p:grpSp>
    </p:spTree>
    <p:extLst>
      <p:ext uri="{BB962C8B-B14F-4D97-AF65-F5344CB8AC3E}">
        <p14:creationId xmlns:p14="http://schemas.microsoft.com/office/powerpoint/2010/main" val="387204165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2AEB1F-7F33-6A5A-317C-FC483EE4FF56}"/>
              </a:ext>
            </a:extLst>
          </p:cNvPr>
          <p:cNvPicPr>
            <a:picLocks noChangeAspect="1"/>
          </p:cNvPicPr>
          <p:nvPr/>
        </p:nvPicPr>
        <p:blipFill>
          <a:blip r:embed="rId2"/>
          <a:stretch>
            <a:fillRect/>
          </a:stretch>
        </p:blipFill>
        <p:spPr>
          <a:xfrm>
            <a:off x="0" y="19873"/>
            <a:ext cx="9144000" cy="6356610"/>
          </a:xfrm>
          <a:prstGeom prst="rect">
            <a:avLst/>
          </a:prstGeom>
        </p:spPr>
      </p:pic>
      <p:sp>
        <p:nvSpPr>
          <p:cNvPr id="6" name="TextBox 5">
            <a:extLst>
              <a:ext uri="{FF2B5EF4-FFF2-40B4-BE49-F238E27FC236}">
                <a16:creationId xmlns:a16="http://schemas.microsoft.com/office/drawing/2014/main" id="{21358DF6-401E-282A-18BA-33149729578D}"/>
              </a:ext>
            </a:extLst>
          </p:cNvPr>
          <p:cNvSpPr txBox="1"/>
          <p:nvPr/>
        </p:nvSpPr>
        <p:spPr>
          <a:xfrm>
            <a:off x="248575" y="346228"/>
            <a:ext cx="3994951" cy="5663089"/>
          </a:xfrm>
          <a:prstGeom prst="rect">
            <a:avLst/>
          </a:prstGeom>
          <a:noFill/>
        </p:spPr>
        <p:txBody>
          <a:bodyPr wrap="square" rtlCol="0">
            <a:spAutoFit/>
          </a:bodyPr>
          <a:lstStyle/>
          <a:p>
            <a:pPr marL="0"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200" b="1" kern="100" dirty="0">
                <a:latin typeface="Calibri" panose="020F0502020204030204" pitchFamily="34" charset="0"/>
                <a:ea typeface="Calibri" panose="020F0502020204030204" pitchFamily="34" charset="0"/>
                <a:cs typeface="Times New Roman" panose="02020603050405020304" pitchFamily="18" charset="0"/>
              </a:rPr>
              <a:t>Ethics Reminder</a:t>
            </a:r>
          </a:p>
          <a:p>
            <a:pPr marL="0" indent="0">
              <a:buNone/>
            </a:pPr>
            <a:endParaRPr lang="en-US" sz="2800" b="1"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b="1" kern="100" dirty="0">
                <a:latin typeface="Calibri" panose="020F0502020204030204" pitchFamily="34" charset="0"/>
                <a:ea typeface="Calibri" panose="020F0502020204030204" pitchFamily="34" charset="0"/>
                <a:cs typeface="Times New Roman" panose="02020603050405020304" pitchFamily="18" charset="0"/>
              </a:rPr>
              <a:t>In Closing:</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Board members may not deliberately disregard and ignore the ethical standards that they are required, by law, to uphold and enforce. When Board members do so, it not only threatens the integrity of the Board, it also unnecessarily compromises District personnel and subverts the very purpose for which Board members are elected – namely, to serve the needs of the school district and its students. </a:t>
            </a:r>
          </a:p>
          <a:p>
            <a:pPr marL="0" indent="0">
              <a:buNone/>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C45-22</a:t>
            </a:r>
          </a:p>
        </p:txBody>
      </p:sp>
    </p:spTree>
    <p:extLst>
      <p:ext uri="{BB962C8B-B14F-4D97-AF65-F5344CB8AC3E}">
        <p14:creationId xmlns:p14="http://schemas.microsoft.com/office/powerpoint/2010/main" val="157143530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B661E4-C5E5-648E-C976-6137ED0810C2}"/>
              </a:ext>
            </a:extLst>
          </p:cNvPr>
          <p:cNvSpPr>
            <a:spLocks noGrp="1"/>
          </p:cNvSpPr>
          <p:nvPr>
            <p:ph type="title"/>
          </p:nvPr>
        </p:nvSpPr>
        <p:spPr>
          <a:xfrm>
            <a:off x="762000" y="152401"/>
            <a:ext cx="7696200" cy="647700"/>
          </a:xfrm>
        </p:spPr>
        <p:txBody>
          <a:bodyPr/>
          <a:lstStyle/>
          <a:p>
            <a:r>
              <a:rPr lang="en-US" dirty="0">
                <a:solidFill>
                  <a:schemeClr val="tx1"/>
                </a:solidFill>
              </a:rPr>
              <a:t>Roles and Responsibilities</a:t>
            </a:r>
          </a:p>
        </p:txBody>
      </p:sp>
      <p:pic>
        <p:nvPicPr>
          <p:cNvPr id="2" name="Picture 1">
            <a:extLst>
              <a:ext uri="{FF2B5EF4-FFF2-40B4-BE49-F238E27FC236}">
                <a16:creationId xmlns:a16="http://schemas.microsoft.com/office/drawing/2014/main" id="{5DD3D1A0-AFC5-E768-D417-1D70B64EEDFF}"/>
              </a:ext>
            </a:extLst>
          </p:cNvPr>
          <p:cNvPicPr>
            <a:picLocks noChangeAspect="1"/>
          </p:cNvPicPr>
          <p:nvPr/>
        </p:nvPicPr>
        <p:blipFill>
          <a:blip r:embed="rId2"/>
          <a:stretch>
            <a:fillRect/>
          </a:stretch>
        </p:blipFill>
        <p:spPr>
          <a:xfrm>
            <a:off x="1385441" y="1295401"/>
            <a:ext cx="6449317" cy="4830763"/>
          </a:xfrm>
          <a:prstGeom prst="rect">
            <a:avLst/>
          </a:prstGeom>
          <a:noFill/>
        </p:spPr>
      </p:pic>
    </p:spTree>
    <p:extLst>
      <p:ext uri="{BB962C8B-B14F-4D97-AF65-F5344CB8AC3E}">
        <p14:creationId xmlns:p14="http://schemas.microsoft.com/office/powerpoint/2010/main" val="15253325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62" y="66382"/>
            <a:ext cx="6150610" cy="1156335"/>
          </a:xfrm>
          <a:prstGeom prst="rect">
            <a:avLst/>
          </a:prstGeom>
        </p:spPr>
        <p:txBody>
          <a:bodyPr vert="horz" wrap="square" lIns="0" tIns="12065" rIns="0" bIns="0" rtlCol="0">
            <a:spAutoFit/>
          </a:bodyPr>
          <a:lstStyle/>
          <a:p>
            <a:pPr marL="12700" marR="5080" indent="2606040">
              <a:lnSpc>
                <a:spcPct val="115900"/>
              </a:lnSpc>
              <a:spcBef>
                <a:spcPts val="95"/>
              </a:spcBef>
            </a:pPr>
            <a:r>
              <a:rPr spc="-5" dirty="0"/>
              <a:t>Overview of</a:t>
            </a:r>
            <a:r>
              <a:rPr spc="-105" dirty="0"/>
              <a:t> </a:t>
            </a:r>
            <a:r>
              <a:rPr spc="-5" dirty="0"/>
              <a:t>Roles  </a:t>
            </a:r>
            <a:r>
              <a:rPr dirty="0">
                <a:solidFill>
                  <a:srgbClr val="71BEC5"/>
                </a:solidFill>
              </a:rPr>
              <a:t>A </a:t>
            </a:r>
            <a:r>
              <a:rPr spc="-5" dirty="0">
                <a:solidFill>
                  <a:srgbClr val="71BEC5"/>
                </a:solidFill>
              </a:rPr>
              <a:t>Board</a:t>
            </a:r>
            <a:r>
              <a:rPr spc="-40" dirty="0">
                <a:solidFill>
                  <a:srgbClr val="71BEC5"/>
                </a:solidFill>
              </a:rPr>
              <a:t> </a:t>
            </a:r>
            <a:r>
              <a:rPr spc="-5" dirty="0">
                <a:solidFill>
                  <a:srgbClr val="71BEC5"/>
                </a:solidFill>
              </a:rPr>
              <a:t>represents</a:t>
            </a:r>
            <a:r>
              <a:rPr b="0" spc="-5" dirty="0">
                <a:solidFill>
                  <a:srgbClr val="71BEC5"/>
                </a:solidFill>
                <a:latin typeface="Arial"/>
                <a:cs typeface="Arial"/>
              </a:rPr>
              <a:t>:</a:t>
            </a:r>
          </a:p>
        </p:txBody>
      </p:sp>
      <p:sp>
        <p:nvSpPr>
          <p:cNvPr id="3" name="object 3"/>
          <p:cNvSpPr txBox="1"/>
          <p:nvPr/>
        </p:nvSpPr>
        <p:spPr>
          <a:xfrm>
            <a:off x="459762" y="1878750"/>
            <a:ext cx="1807845"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71BEC5"/>
                </a:solidFill>
                <a:latin typeface="Arial"/>
                <a:cs typeface="Arial"/>
              </a:rPr>
              <a:t>The</a:t>
            </a:r>
            <a:r>
              <a:rPr sz="3200" b="1" spc="-85" dirty="0">
                <a:solidFill>
                  <a:srgbClr val="71BEC5"/>
                </a:solidFill>
                <a:latin typeface="Arial"/>
                <a:cs typeface="Arial"/>
              </a:rPr>
              <a:t> </a:t>
            </a:r>
            <a:r>
              <a:rPr sz="3200" b="1" spc="-5" dirty="0">
                <a:solidFill>
                  <a:srgbClr val="71BEC5"/>
                </a:solidFill>
                <a:latin typeface="Arial"/>
                <a:cs typeface="Arial"/>
              </a:rPr>
              <a:t>state</a:t>
            </a:r>
            <a:endParaRPr sz="3200">
              <a:latin typeface="Arial"/>
              <a:cs typeface="Arial"/>
            </a:endParaRPr>
          </a:p>
        </p:txBody>
      </p:sp>
      <p:sp>
        <p:nvSpPr>
          <p:cNvPr id="4" name="object 4"/>
          <p:cNvSpPr txBox="1"/>
          <p:nvPr/>
        </p:nvSpPr>
        <p:spPr>
          <a:xfrm>
            <a:off x="459740" y="4219947"/>
            <a:ext cx="7975600" cy="2111375"/>
          </a:xfrm>
          <a:prstGeom prst="rect">
            <a:avLst/>
          </a:prstGeom>
        </p:spPr>
        <p:txBody>
          <a:bodyPr vert="horz" wrap="square" lIns="0" tIns="11430" rIns="0" bIns="0" rtlCol="0">
            <a:spAutoFit/>
          </a:bodyPr>
          <a:lstStyle/>
          <a:p>
            <a:pPr marL="12700" marR="5080" indent="-635" algn="just">
              <a:lnSpc>
                <a:spcPct val="100299"/>
              </a:lnSpc>
              <a:spcBef>
                <a:spcPts val="90"/>
              </a:spcBef>
            </a:pPr>
            <a:r>
              <a:rPr sz="3200" b="1" dirty="0">
                <a:solidFill>
                  <a:srgbClr val="71BEC5"/>
                </a:solidFill>
                <a:latin typeface="Arial"/>
                <a:cs typeface="Arial"/>
              </a:rPr>
              <a:t>All </a:t>
            </a:r>
            <a:r>
              <a:rPr sz="3200" b="1" spc="-5" dirty="0">
                <a:solidFill>
                  <a:srgbClr val="71BEC5"/>
                </a:solidFill>
                <a:latin typeface="Arial"/>
                <a:cs typeface="Arial"/>
              </a:rPr>
              <a:t>students </a:t>
            </a:r>
            <a:r>
              <a:rPr sz="1800" dirty="0">
                <a:solidFill>
                  <a:srgbClr val="003366"/>
                </a:solidFill>
                <a:latin typeface="Arial"/>
                <a:cs typeface="Arial"/>
              </a:rPr>
              <a:t>– </a:t>
            </a:r>
            <a:r>
              <a:rPr sz="1600" spc="-5" dirty="0">
                <a:solidFill>
                  <a:srgbClr val="003366"/>
                </a:solidFill>
                <a:latin typeface="Arial"/>
                <a:cs typeface="Arial"/>
              </a:rPr>
              <a:t>every policy </a:t>
            </a:r>
            <a:r>
              <a:rPr sz="1600" spc="-10" dirty="0">
                <a:solidFill>
                  <a:srgbClr val="003366"/>
                </a:solidFill>
                <a:latin typeface="Arial"/>
                <a:cs typeface="Arial"/>
              </a:rPr>
              <a:t>and </a:t>
            </a:r>
            <a:r>
              <a:rPr sz="1600" spc="-5" dirty="0">
                <a:solidFill>
                  <a:srgbClr val="003366"/>
                </a:solidFill>
                <a:latin typeface="Arial"/>
                <a:cs typeface="Arial"/>
              </a:rPr>
              <a:t>action should be based on </a:t>
            </a:r>
            <a:r>
              <a:rPr sz="1600" spc="-10" dirty="0">
                <a:solidFill>
                  <a:srgbClr val="003366"/>
                </a:solidFill>
                <a:latin typeface="Arial"/>
                <a:cs typeface="Arial"/>
              </a:rPr>
              <a:t>what </a:t>
            </a:r>
            <a:r>
              <a:rPr sz="1600" dirty="0">
                <a:solidFill>
                  <a:srgbClr val="003366"/>
                </a:solidFill>
                <a:latin typeface="Arial"/>
                <a:cs typeface="Arial"/>
              </a:rPr>
              <a:t>is </a:t>
            </a:r>
            <a:r>
              <a:rPr sz="1600" spc="-5" dirty="0">
                <a:solidFill>
                  <a:srgbClr val="003366"/>
                </a:solidFill>
                <a:latin typeface="Arial"/>
                <a:cs typeface="Arial"/>
              </a:rPr>
              <a:t>best for  the education of all students. </a:t>
            </a:r>
            <a:r>
              <a:rPr sz="1600" spc="-10" dirty="0">
                <a:solidFill>
                  <a:srgbClr val="003366"/>
                </a:solidFill>
                <a:latin typeface="Arial"/>
                <a:cs typeface="Arial"/>
              </a:rPr>
              <a:t>There </a:t>
            </a:r>
            <a:r>
              <a:rPr sz="1600" spc="-5" dirty="0">
                <a:solidFill>
                  <a:srgbClr val="003366"/>
                </a:solidFill>
                <a:latin typeface="Arial"/>
                <a:cs typeface="Arial"/>
              </a:rPr>
              <a:t>will be competing interests </a:t>
            </a:r>
            <a:r>
              <a:rPr sz="1600" dirty="0">
                <a:solidFill>
                  <a:srgbClr val="003366"/>
                </a:solidFill>
                <a:latin typeface="Arial"/>
                <a:cs typeface="Arial"/>
              </a:rPr>
              <a:t>so </a:t>
            </a:r>
            <a:r>
              <a:rPr sz="1600" spc="-5" dirty="0">
                <a:solidFill>
                  <a:srgbClr val="003366"/>
                </a:solidFill>
                <a:latin typeface="Arial"/>
                <a:cs typeface="Arial"/>
              </a:rPr>
              <a:t>the </a:t>
            </a:r>
            <a:r>
              <a:rPr sz="1600" spc="-10" dirty="0">
                <a:solidFill>
                  <a:srgbClr val="003366"/>
                </a:solidFill>
                <a:latin typeface="Arial"/>
                <a:cs typeface="Arial"/>
              </a:rPr>
              <a:t>Board </a:t>
            </a:r>
            <a:r>
              <a:rPr sz="1600" spc="-5" dirty="0">
                <a:solidFill>
                  <a:srgbClr val="003366"/>
                </a:solidFill>
                <a:latin typeface="Arial"/>
                <a:cs typeface="Arial"/>
              </a:rPr>
              <a:t>must make  decisions on facts </a:t>
            </a:r>
            <a:r>
              <a:rPr sz="1600" spc="-10" dirty="0">
                <a:solidFill>
                  <a:srgbClr val="003366"/>
                </a:solidFill>
                <a:latin typeface="Arial"/>
                <a:cs typeface="Arial"/>
              </a:rPr>
              <a:t>and data grounded </a:t>
            </a:r>
            <a:r>
              <a:rPr sz="1600" dirty="0">
                <a:solidFill>
                  <a:srgbClr val="003366"/>
                </a:solidFill>
                <a:latin typeface="Arial"/>
                <a:cs typeface="Arial"/>
              </a:rPr>
              <a:t>in </a:t>
            </a:r>
            <a:r>
              <a:rPr sz="1600" spc="-5" dirty="0">
                <a:solidFill>
                  <a:srgbClr val="003366"/>
                </a:solidFill>
                <a:latin typeface="Arial"/>
                <a:cs typeface="Arial"/>
              </a:rPr>
              <a:t>a commitment to ensuring all students receive a  high-quality public</a:t>
            </a:r>
            <a:r>
              <a:rPr sz="1600" spc="-30" dirty="0">
                <a:solidFill>
                  <a:srgbClr val="003366"/>
                </a:solidFill>
                <a:latin typeface="Arial"/>
                <a:cs typeface="Arial"/>
              </a:rPr>
              <a:t> </a:t>
            </a:r>
            <a:r>
              <a:rPr sz="1600" spc="-5" dirty="0">
                <a:solidFill>
                  <a:srgbClr val="003366"/>
                </a:solidFill>
                <a:latin typeface="Arial"/>
                <a:cs typeface="Arial"/>
              </a:rPr>
              <a:t>education</a:t>
            </a:r>
            <a:r>
              <a:rPr sz="1800" spc="-5" dirty="0">
                <a:solidFill>
                  <a:srgbClr val="003366"/>
                </a:solidFill>
                <a:latin typeface="Arial"/>
                <a:cs typeface="Arial"/>
              </a:rPr>
              <a:t>.</a:t>
            </a:r>
            <a:endParaRPr sz="1800">
              <a:latin typeface="Arial"/>
              <a:cs typeface="Arial"/>
            </a:endParaRPr>
          </a:p>
          <a:p>
            <a:pPr marL="12700" marR="159385" indent="-635" algn="just">
              <a:lnSpc>
                <a:spcPct val="101400"/>
              </a:lnSpc>
              <a:spcBef>
                <a:spcPts val="670"/>
              </a:spcBef>
            </a:pPr>
            <a:r>
              <a:rPr sz="3200" b="1" spc="-5" dirty="0">
                <a:solidFill>
                  <a:srgbClr val="71BEC5"/>
                </a:solidFill>
                <a:latin typeface="Arial"/>
                <a:cs typeface="Arial"/>
              </a:rPr>
              <a:t>The </a:t>
            </a:r>
            <a:r>
              <a:rPr sz="3200" b="1" u="heavy" spc="-5" dirty="0">
                <a:solidFill>
                  <a:srgbClr val="71BEC5"/>
                </a:solidFill>
                <a:uFill>
                  <a:solidFill>
                    <a:srgbClr val="71BEC5"/>
                  </a:solidFill>
                </a:uFill>
                <a:latin typeface="Arial"/>
                <a:cs typeface="Arial"/>
              </a:rPr>
              <a:t>entire</a:t>
            </a:r>
            <a:r>
              <a:rPr sz="3200" b="1" spc="-5" dirty="0">
                <a:solidFill>
                  <a:srgbClr val="71BEC5"/>
                </a:solidFill>
                <a:latin typeface="Arial"/>
                <a:cs typeface="Arial"/>
              </a:rPr>
              <a:t> community </a:t>
            </a:r>
            <a:r>
              <a:rPr sz="1600" spc="-5" dirty="0">
                <a:solidFill>
                  <a:srgbClr val="003366"/>
                </a:solidFill>
                <a:latin typeface="Arial"/>
                <a:cs typeface="Arial"/>
              </a:rPr>
              <a:t>– ensure </a:t>
            </a:r>
            <a:r>
              <a:rPr sz="1600" spc="-10" dirty="0">
                <a:solidFill>
                  <a:srgbClr val="003366"/>
                </a:solidFill>
                <a:latin typeface="Arial"/>
                <a:cs typeface="Arial"/>
              </a:rPr>
              <a:t>two-way </a:t>
            </a:r>
            <a:r>
              <a:rPr sz="1600" spc="-5" dirty="0">
                <a:solidFill>
                  <a:srgbClr val="003366"/>
                </a:solidFill>
                <a:latin typeface="Arial"/>
                <a:cs typeface="Arial"/>
              </a:rPr>
              <a:t>communication </a:t>
            </a:r>
            <a:r>
              <a:rPr sz="1600" spc="-10" dirty="0">
                <a:solidFill>
                  <a:srgbClr val="003366"/>
                </a:solidFill>
                <a:latin typeface="Arial"/>
                <a:cs typeface="Arial"/>
              </a:rPr>
              <a:t>and  </a:t>
            </a:r>
            <a:r>
              <a:rPr sz="1600" spc="-5" dirty="0">
                <a:solidFill>
                  <a:srgbClr val="003366"/>
                </a:solidFill>
                <a:latin typeface="Arial"/>
                <a:cs typeface="Arial"/>
              </a:rPr>
              <a:t>inform/engage the community </a:t>
            </a:r>
            <a:r>
              <a:rPr sz="1600" dirty="0">
                <a:solidFill>
                  <a:srgbClr val="003366"/>
                </a:solidFill>
                <a:latin typeface="Arial"/>
                <a:cs typeface="Arial"/>
              </a:rPr>
              <a:t>in </a:t>
            </a:r>
            <a:r>
              <a:rPr sz="1600" spc="-5" dirty="0">
                <a:solidFill>
                  <a:srgbClr val="003366"/>
                </a:solidFill>
                <a:latin typeface="Arial"/>
                <a:cs typeface="Arial"/>
              </a:rPr>
              <a:t>the </a:t>
            </a:r>
            <a:r>
              <a:rPr sz="1600" spc="-10" dirty="0">
                <a:solidFill>
                  <a:srgbClr val="003366"/>
                </a:solidFill>
                <a:latin typeface="Arial"/>
                <a:cs typeface="Arial"/>
              </a:rPr>
              <a:t>work </a:t>
            </a:r>
            <a:r>
              <a:rPr sz="1600" spc="-5" dirty="0">
                <a:solidFill>
                  <a:srgbClr val="003366"/>
                </a:solidFill>
                <a:latin typeface="Arial"/>
                <a:cs typeface="Arial"/>
              </a:rPr>
              <a:t>of </a:t>
            </a:r>
            <a:r>
              <a:rPr sz="1600" spc="-10" dirty="0">
                <a:solidFill>
                  <a:srgbClr val="003366"/>
                </a:solidFill>
                <a:latin typeface="Arial"/>
                <a:cs typeface="Arial"/>
              </a:rPr>
              <a:t>our</a:t>
            </a:r>
            <a:r>
              <a:rPr sz="1600" spc="105" dirty="0">
                <a:solidFill>
                  <a:srgbClr val="003366"/>
                </a:solidFill>
                <a:latin typeface="Arial"/>
                <a:cs typeface="Arial"/>
              </a:rPr>
              <a:t> </a:t>
            </a:r>
            <a:r>
              <a:rPr sz="1600" spc="-5" dirty="0">
                <a:solidFill>
                  <a:srgbClr val="003366"/>
                </a:solidFill>
                <a:latin typeface="Arial"/>
                <a:cs typeface="Arial"/>
              </a:rPr>
              <a:t>schools.</a:t>
            </a:r>
            <a:endParaRPr sz="1600">
              <a:latin typeface="Arial"/>
              <a:cs typeface="Arial"/>
            </a:endParaRPr>
          </a:p>
        </p:txBody>
      </p:sp>
      <p:sp>
        <p:nvSpPr>
          <p:cNvPr id="5" name="object 5"/>
          <p:cNvSpPr>
            <a:spLocks noChangeAspect="1"/>
          </p:cNvSpPr>
          <p:nvPr/>
        </p:nvSpPr>
        <p:spPr>
          <a:xfrm>
            <a:off x="2543555" y="1251664"/>
            <a:ext cx="6140683" cy="3075395"/>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304800" y="2425773"/>
            <a:ext cx="1981200" cy="1765227"/>
          </a:xfrm>
          <a:prstGeom prst="rect">
            <a:avLst/>
          </a:prstGeom>
          <a:solidFill>
            <a:srgbClr val="FCD5A0"/>
          </a:solidFill>
        </p:spPr>
        <p:txBody>
          <a:bodyPr vert="horz" wrap="square" lIns="0" tIns="41275" rIns="0" bIns="0" rtlCol="0">
            <a:spAutoFit/>
          </a:bodyPr>
          <a:lstStyle/>
          <a:p>
            <a:pPr marL="92075" marR="161925">
              <a:lnSpc>
                <a:spcPct val="100000"/>
              </a:lnSpc>
              <a:spcBef>
                <a:spcPts val="325"/>
              </a:spcBef>
            </a:pPr>
            <a:r>
              <a:rPr sz="1600" b="1" spc="-5" dirty="0">
                <a:solidFill>
                  <a:srgbClr val="001F5F"/>
                </a:solidFill>
                <a:latin typeface="Arial"/>
                <a:cs typeface="Arial"/>
              </a:rPr>
              <a:t>Board members are</a:t>
            </a:r>
            <a:r>
              <a:rPr sz="1600" b="1" spc="-90" dirty="0">
                <a:solidFill>
                  <a:srgbClr val="001F5F"/>
                </a:solidFill>
                <a:latin typeface="Arial"/>
                <a:cs typeface="Arial"/>
              </a:rPr>
              <a:t> </a:t>
            </a:r>
            <a:r>
              <a:rPr sz="1600" b="1" dirty="0">
                <a:solidFill>
                  <a:srgbClr val="001F5F"/>
                </a:solidFill>
                <a:latin typeface="Arial"/>
                <a:cs typeface="Arial"/>
              </a:rPr>
              <a:t>state  </a:t>
            </a:r>
            <a:r>
              <a:rPr sz="1600" b="1" spc="-5" dirty="0">
                <a:solidFill>
                  <a:srgbClr val="001F5F"/>
                </a:solidFill>
                <a:latin typeface="Arial"/>
                <a:cs typeface="Arial"/>
              </a:rPr>
              <a:t>officials empowered </a:t>
            </a:r>
            <a:r>
              <a:rPr sz="1600" b="1" dirty="0">
                <a:solidFill>
                  <a:srgbClr val="001F5F"/>
                </a:solidFill>
                <a:latin typeface="Arial"/>
                <a:cs typeface="Arial"/>
              </a:rPr>
              <a:t>by  state </a:t>
            </a:r>
            <a:r>
              <a:rPr sz="1600" b="1" spc="-5" dirty="0">
                <a:solidFill>
                  <a:srgbClr val="001F5F"/>
                </a:solidFill>
                <a:latin typeface="Arial"/>
                <a:cs typeface="Arial"/>
              </a:rPr>
              <a:t>law </a:t>
            </a:r>
            <a:r>
              <a:rPr sz="1600" b="1" dirty="0">
                <a:solidFill>
                  <a:srgbClr val="001F5F"/>
                </a:solidFill>
                <a:latin typeface="Arial"/>
                <a:cs typeface="Arial"/>
              </a:rPr>
              <a:t>to </a:t>
            </a:r>
            <a:r>
              <a:rPr sz="1600" b="1" spc="-5" dirty="0">
                <a:solidFill>
                  <a:srgbClr val="001F5F"/>
                </a:solidFill>
                <a:latin typeface="Arial"/>
                <a:cs typeface="Arial"/>
              </a:rPr>
              <a:t>govern</a:t>
            </a:r>
            <a:r>
              <a:rPr sz="1600" b="1" spc="-85" dirty="0">
                <a:solidFill>
                  <a:srgbClr val="001F5F"/>
                </a:solidFill>
                <a:latin typeface="Arial"/>
                <a:cs typeface="Arial"/>
              </a:rPr>
              <a:t> </a:t>
            </a:r>
            <a:r>
              <a:rPr sz="1600" b="1" spc="-5" dirty="0">
                <a:solidFill>
                  <a:srgbClr val="001F5F"/>
                </a:solidFill>
                <a:latin typeface="Arial"/>
                <a:cs typeface="Arial"/>
              </a:rPr>
              <a:t>public  schools </a:t>
            </a:r>
            <a:r>
              <a:rPr sz="1600" b="1" dirty="0">
                <a:solidFill>
                  <a:srgbClr val="001F5F"/>
                </a:solidFill>
                <a:latin typeface="Arial"/>
                <a:cs typeface="Arial"/>
              </a:rPr>
              <a:t>at a </a:t>
            </a:r>
            <a:r>
              <a:rPr sz="1600" b="1" spc="-5" dirty="0">
                <a:solidFill>
                  <a:srgbClr val="001F5F"/>
                </a:solidFill>
                <a:latin typeface="Arial"/>
                <a:cs typeface="Arial"/>
              </a:rPr>
              <a:t>local</a:t>
            </a:r>
            <a:r>
              <a:rPr sz="1600" b="1" spc="-75" dirty="0">
                <a:solidFill>
                  <a:srgbClr val="001F5F"/>
                </a:solidFill>
                <a:latin typeface="Arial"/>
                <a:cs typeface="Arial"/>
              </a:rPr>
              <a:t> </a:t>
            </a:r>
            <a:r>
              <a:rPr sz="1600" b="1" spc="-5" dirty="0">
                <a:solidFill>
                  <a:srgbClr val="001F5F"/>
                </a:solidFill>
                <a:latin typeface="Arial"/>
                <a:cs typeface="Arial"/>
              </a:rPr>
              <a:t>level.</a:t>
            </a:r>
            <a:endParaRPr sz="1600" b="1" dirty="0">
              <a:latin typeface="Arial"/>
              <a:cs typeface="Aria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61744" y="5242559"/>
            <a:ext cx="2848610" cy="646430"/>
          </a:xfrm>
          <a:custGeom>
            <a:avLst/>
            <a:gdLst/>
            <a:ahLst/>
            <a:cxnLst/>
            <a:rect l="l" t="t" r="r" b="b"/>
            <a:pathLst>
              <a:path w="2848610" h="646429">
                <a:moveTo>
                  <a:pt x="0" y="0"/>
                </a:moveTo>
                <a:lnTo>
                  <a:pt x="2848356" y="0"/>
                </a:lnTo>
                <a:lnTo>
                  <a:pt x="2848356" y="646176"/>
                </a:lnTo>
                <a:lnTo>
                  <a:pt x="0" y="646176"/>
                </a:lnTo>
                <a:lnTo>
                  <a:pt x="0" y="0"/>
                </a:lnTo>
                <a:close/>
              </a:path>
            </a:pathLst>
          </a:custGeom>
          <a:solidFill>
            <a:srgbClr val="BEBEBE"/>
          </a:solidFill>
        </p:spPr>
        <p:txBody>
          <a:bodyPr wrap="square" lIns="0" tIns="0" rIns="0" bIns="0" rtlCol="0"/>
          <a:lstStyle/>
          <a:p>
            <a:endParaRPr/>
          </a:p>
        </p:txBody>
      </p:sp>
      <p:sp>
        <p:nvSpPr>
          <p:cNvPr id="3" name="object 3"/>
          <p:cNvSpPr txBox="1"/>
          <p:nvPr/>
        </p:nvSpPr>
        <p:spPr>
          <a:xfrm>
            <a:off x="1761744" y="5269250"/>
            <a:ext cx="2848610" cy="574040"/>
          </a:xfrm>
          <a:prstGeom prst="rect">
            <a:avLst/>
          </a:prstGeom>
        </p:spPr>
        <p:txBody>
          <a:bodyPr vert="horz" wrap="square" lIns="0" tIns="12700" rIns="0" bIns="0" rtlCol="0">
            <a:spAutoFit/>
          </a:bodyPr>
          <a:lstStyle/>
          <a:p>
            <a:pPr marL="90805" marR="1391285">
              <a:lnSpc>
                <a:spcPct val="100000"/>
              </a:lnSpc>
              <a:spcBef>
                <a:spcPts val="100"/>
              </a:spcBef>
            </a:pPr>
            <a:r>
              <a:rPr sz="1800" spc="-10" dirty="0">
                <a:latin typeface="Arial"/>
                <a:cs typeface="Arial"/>
              </a:rPr>
              <a:t>Proper</a:t>
            </a:r>
            <a:r>
              <a:rPr sz="1800" spc="-55" dirty="0">
                <a:latin typeface="Arial"/>
                <a:cs typeface="Arial"/>
              </a:rPr>
              <a:t> </a:t>
            </a:r>
            <a:r>
              <a:rPr sz="1800" spc="-5" dirty="0">
                <a:latin typeface="Arial"/>
                <a:cs typeface="Arial"/>
              </a:rPr>
              <a:t>Board  Perspective</a:t>
            </a:r>
            <a:endParaRPr sz="1800">
              <a:latin typeface="Arial"/>
              <a:cs typeface="Arial"/>
            </a:endParaRPr>
          </a:p>
        </p:txBody>
      </p:sp>
      <p:sp>
        <p:nvSpPr>
          <p:cNvPr id="4" name="object 4"/>
          <p:cNvSpPr/>
          <p:nvPr/>
        </p:nvSpPr>
        <p:spPr>
          <a:xfrm>
            <a:off x="4808220" y="1115567"/>
            <a:ext cx="2848610" cy="646430"/>
          </a:xfrm>
          <a:custGeom>
            <a:avLst/>
            <a:gdLst/>
            <a:ahLst/>
            <a:cxnLst/>
            <a:rect l="l" t="t" r="r" b="b"/>
            <a:pathLst>
              <a:path w="2848609" h="646430">
                <a:moveTo>
                  <a:pt x="0" y="0"/>
                </a:moveTo>
                <a:lnTo>
                  <a:pt x="2848355" y="0"/>
                </a:lnTo>
                <a:lnTo>
                  <a:pt x="2848355" y="646176"/>
                </a:lnTo>
                <a:lnTo>
                  <a:pt x="0" y="646176"/>
                </a:lnTo>
                <a:lnTo>
                  <a:pt x="0" y="0"/>
                </a:lnTo>
                <a:close/>
              </a:path>
            </a:pathLst>
          </a:custGeom>
          <a:solidFill>
            <a:srgbClr val="BEBEBE"/>
          </a:solidFill>
        </p:spPr>
        <p:txBody>
          <a:bodyPr wrap="square" lIns="0" tIns="0" rIns="0" bIns="0" rtlCol="0"/>
          <a:lstStyle/>
          <a:p>
            <a:endParaRPr/>
          </a:p>
        </p:txBody>
      </p:sp>
      <p:sp>
        <p:nvSpPr>
          <p:cNvPr id="5" name="object 5"/>
          <p:cNvSpPr txBox="1"/>
          <p:nvPr/>
        </p:nvSpPr>
        <p:spPr>
          <a:xfrm>
            <a:off x="4808220" y="1143034"/>
            <a:ext cx="2848610" cy="574040"/>
          </a:xfrm>
          <a:prstGeom prst="rect">
            <a:avLst/>
          </a:prstGeom>
        </p:spPr>
        <p:txBody>
          <a:bodyPr vert="horz" wrap="square" lIns="0" tIns="12700" rIns="0" bIns="0" rtlCol="0">
            <a:spAutoFit/>
          </a:bodyPr>
          <a:lstStyle/>
          <a:p>
            <a:pPr marL="1564640" marR="83185" indent="-253365">
              <a:lnSpc>
                <a:spcPct val="100000"/>
              </a:lnSpc>
              <a:spcBef>
                <a:spcPts val="100"/>
              </a:spcBef>
            </a:pPr>
            <a:r>
              <a:rPr sz="1800" spc="-5" dirty="0">
                <a:latin typeface="Arial"/>
                <a:cs typeface="Arial"/>
              </a:rPr>
              <a:t>A</a:t>
            </a:r>
            <a:r>
              <a:rPr sz="1800" spc="-10" dirty="0">
                <a:latin typeface="Arial"/>
                <a:cs typeface="Arial"/>
              </a:rPr>
              <a:t>d</a:t>
            </a:r>
            <a:r>
              <a:rPr sz="1800" dirty="0">
                <a:latin typeface="Arial"/>
                <a:cs typeface="Arial"/>
              </a:rPr>
              <a:t>m</a:t>
            </a:r>
            <a:r>
              <a:rPr sz="1800" spc="-5" dirty="0">
                <a:latin typeface="Arial"/>
                <a:cs typeface="Arial"/>
              </a:rPr>
              <a:t>i</a:t>
            </a:r>
            <a:r>
              <a:rPr sz="1800" spc="-10" dirty="0">
                <a:latin typeface="Arial"/>
                <a:cs typeface="Arial"/>
              </a:rPr>
              <a:t>n</a:t>
            </a:r>
            <a:r>
              <a:rPr sz="1800" spc="-5" dirty="0">
                <a:latin typeface="Arial"/>
                <a:cs typeface="Arial"/>
              </a:rPr>
              <a:t>i</a:t>
            </a:r>
            <a:r>
              <a:rPr sz="1800" dirty="0">
                <a:latin typeface="Arial"/>
                <a:cs typeface="Arial"/>
              </a:rPr>
              <a:t>str</a:t>
            </a:r>
            <a:r>
              <a:rPr sz="1800" spc="-10" dirty="0">
                <a:latin typeface="Arial"/>
                <a:cs typeface="Arial"/>
              </a:rPr>
              <a:t>a</a:t>
            </a:r>
            <a:r>
              <a:rPr sz="1800" dirty="0">
                <a:latin typeface="Arial"/>
                <a:cs typeface="Arial"/>
              </a:rPr>
              <a:t>t</a:t>
            </a:r>
            <a:r>
              <a:rPr sz="1800" spc="-5" dirty="0">
                <a:latin typeface="Arial"/>
                <a:cs typeface="Arial"/>
              </a:rPr>
              <a:t>i</a:t>
            </a:r>
            <a:r>
              <a:rPr sz="1800" spc="-10" dirty="0">
                <a:latin typeface="Arial"/>
                <a:cs typeface="Arial"/>
              </a:rPr>
              <a:t>on  </a:t>
            </a:r>
            <a:r>
              <a:rPr sz="1800" dirty="0">
                <a:latin typeface="Arial"/>
                <a:cs typeface="Arial"/>
              </a:rPr>
              <a:t>P</a:t>
            </a:r>
            <a:r>
              <a:rPr sz="1800" spc="-5" dirty="0">
                <a:latin typeface="Arial"/>
                <a:cs typeface="Arial"/>
              </a:rPr>
              <a:t>e</a:t>
            </a:r>
            <a:r>
              <a:rPr sz="1800" dirty="0">
                <a:latin typeface="Arial"/>
                <a:cs typeface="Arial"/>
              </a:rPr>
              <a:t>rs</a:t>
            </a:r>
            <a:r>
              <a:rPr sz="1800" spc="-5" dirty="0">
                <a:latin typeface="Arial"/>
                <a:cs typeface="Arial"/>
              </a:rPr>
              <a:t>p</a:t>
            </a:r>
            <a:r>
              <a:rPr sz="1800" spc="-10" dirty="0">
                <a:latin typeface="Arial"/>
                <a:cs typeface="Arial"/>
              </a:rPr>
              <a:t>e</a:t>
            </a:r>
            <a:r>
              <a:rPr sz="1800" dirty="0">
                <a:latin typeface="Arial"/>
                <a:cs typeface="Arial"/>
              </a:rPr>
              <a:t>ct</a:t>
            </a:r>
            <a:r>
              <a:rPr sz="1800" spc="-5" dirty="0">
                <a:latin typeface="Arial"/>
                <a:cs typeface="Arial"/>
              </a:rPr>
              <a:t>i</a:t>
            </a:r>
            <a:r>
              <a:rPr sz="1800" dirty="0">
                <a:latin typeface="Arial"/>
                <a:cs typeface="Arial"/>
              </a:rPr>
              <a:t>ve</a:t>
            </a:r>
            <a:endParaRPr sz="1800">
              <a:latin typeface="Arial"/>
              <a:cs typeface="Arial"/>
            </a:endParaRPr>
          </a:p>
        </p:txBody>
      </p:sp>
      <p:sp>
        <p:nvSpPr>
          <p:cNvPr id="6" name="object 6"/>
          <p:cNvSpPr txBox="1">
            <a:spLocks noGrp="1"/>
          </p:cNvSpPr>
          <p:nvPr>
            <p:ph type="title"/>
          </p:nvPr>
        </p:nvSpPr>
        <p:spPr>
          <a:xfrm>
            <a:off x="3066414" y="207518"/>
            <a:ext cx="3543935" cy="513715"/>
          </a:xfrm>
          <a:prstGeom prst="rect">
            <a:avLst/>
          </a:prstGeom>
        </p:spPr>
        <p:txBody>
          <a:bodyPr vert="horz" wrap="square" lIns="0" tIns="12700" rIns="0" bIns="0" rtlCol="0">
            <a:spAutoFit/>
          </a:bodyPr>
          <a:lstStyle/>
          <a:p>
            <a:pPr marL="12700">
              <a:lnSpc>
                <a:spcPct val="100000"/>
              </a:lnSpc>
              <a:spcBef>
                <a:spcPts val="100"/>
              </a:spcBef>
            </a:pPr>
            <a:r>
              <a:rPr spc="-5" dirty="0"/>
              <a:t>Overview of</a:t>
            </a:r>
            <a:r>
              <a:rPr spc="-105" dirty="0"/>
              <a:t> </a:t>
            </a:r>
            <a:r>
              <a:rPr spc="-5" dirty="0"/>
              <a:t>Roles</a:t>
            </a:r>
          </a:p>
        </p:txBody>
      </p:sp>
      <p:sp>
        <p:nvSpPr>
          <p:cNvPr id="7" name="object 7"/>
          <p:cNvSpPr/>
          <p:nvPr/>
        </p:nvSpPr>
        <p:spPr>
          <a:xfrm>
            <a:off x="762000" y="894588"/>
            <a:ext cx="4934711" cy="252830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848100" y="2819400"/>
            <a:ext cx="4768595" cy="325221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52CD0-3C86-3BE3-1096-9198FC563B4E}"/>
              </a:ext>
            </a:extLst>
          </p:cNvPr>
          <p:cNvPicPr>
            <a:picLocks noChangeAspect="1"/>
          </p:cNvPicPr>
          <p:nvPr/>
        </p:nvPicPr>
        <p:blipFill>
          <a:blip r:embed="rId2"/>
          <a:stretch>
            <a:fillRect/>
          </a:stretch>
        </p:blipFill>
        <p:spPr>
          <a:xfrm>
            <a:off x="0" y="0"/>
            <a:ext cx="9144000" cy="6371572"/>
          </a:xfrm>
          <a:prstGeom prst="rect">
            <a:avLst/>
          </a:prstGeom>
        </p:spPr>
      </p:pic>
      <p:sp>
        <p:nvSpPr>
          <p:cNvPr id="6" name="TextBox 5">
            <a:extLst>
              <a:ext uri="{FF2B5EF4-FFF2-40B4-BE49-F238E27FC236}">
                <a16:creationId xmlns:a16="http://schemas.microsoft.com/office/drawing/2014/main" id="{17DF5B76-51EF-4F15-9288-C2D6F62963F8}"/>
              </a:ext>
            </a:extLst>
          </p:cNvPr>
          <p:cNvSpPr txBox="1"/>
          <p:nvPr/>
        </p:nvSpPr>
        <p:spPr>
          <a:xfrm>
            <a:off x="685800" y="5562600"/>
            <a:ext cx="7844070" cy="646331"/>
          </a:xfrm>
          <a:prstGeom prst="rect">
            <a:avLst/>
          </a:prstGeom>
          <a:noFill/>
        </p:spPr>
        <p:txBody>
          <a:bodyPr wrap="none" rtlCol="0">
            <a:spAutoFit/>
          </a:bodyPr>
          <a:lstStyle/>
          <a:p>
            <a:r>
              <a:rPr lang="en-US" dirty="0"/>
              <a:t>The Board must discipline themselves to resist the allure of the</a:t>
            </a:r>
          </a:p>
          <a:p>
            <a:r>
              <a:rPr lang="en-US" dirty="0"/>
              <a:t>dance floor and to stay focused on the work that the Board is empowered to do.</a:t>
            </a:r>
          </a:p>
        </p:txBody>
      </p:sp>
    </p:spTree>
    <p:extLst>
      <p:ext uri="{BB962C8B-B14F-4D97-AF65-F5344CB8AC3E}">
        <p14:creationId xmlns:p14="http://schemas.microsoft.com/office/powerpoint/2010/main" val="32413540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6335" y="0"/>
            <a:ext cx="4825365" cy="1122680"/>
          </a:xfrm>
          <a:prstGeom prst="rect">
            <a:avLst/>
          </a:prstGeom>
        </p:spPr>
        <p:txBody>
          <a:bodyPr vert="horz" wrap="square" lIns="0" tIns="12700" rIns="0" bIns="0" rtlCol="0">
            <a:spAutoFit/>
          </a:bodyPr>
          <a:lstStyle/>
          <a:p>
            <a:pPr marL="12700" marR="5080" indent="226695">
              <a:lnSpc>
                <a:spcPct val="100000"/>
              </a:lnSpc>
              <a:spcBef>
                <a:spcPts val="100"/>
              </a:spcBef>
            </a:pPr>
            <a:r>
              <a:rPr sz="3600" spc="-5" dirty="0"/>
              <a:t>Overview of Roles </a:t>
            </a:r>
            <a:r>
              <a:rPr sz="3600" dirty="0"/>
              <a:t>–  B</a:t>
            </a:r>
            <a:r>
              <a:rPr sz="3600" spc="-5" dirty="0"/>
              <a:t>o</a:t>
            </a:r>
            <a:r>
              <a:rPr sz="3600" dirty="0"/>
              <a:t>ar</a:t>
            </a:r>
            <a:r>
              <a:rPr sz="3600" spc="-5" dirty="0"/>
              <a:t>d/Sup</a:t>
            </a:r>
            <a:r>
              <a:rPr sz="3600" dirty="0"/>
              <a:t>er</a:t>
            </a:r>
            <a:r>
              <a:rPr sz="3600" spc="-5" dirty="0"/>
              <a:t>in</a:t>
            </a:r>
            <a:r>
              <a:rPr sz="3600" dirty="0"/>
              <a:t>te</a:t>
            </a:r>
            <a:r>
              <a:rPr sz="3600" spc="-5" dirty="0"/>
              <a:t>nd</a:t>
            </a:r>
            <a:r>
              <a:rPr sz="3600" dirty="0"/>
              <a:t>e</a:t>
            </a:r>
            <a:r>
              <a:rPr sz="3600" spc="-5" dirty="0"/>
              <a:t>nt</a:t>
            </a:r>
            <a:endParaRPr sz="3600"/>
          </a:p>
        </p:txBody>
      </p:sp>
      <p:sp>
        <p:nvSpPr>
          <p:cNvPr id="3" name="object 3"/>
          <p:cNvSpPr/>
          <p:nvPr/>
        </p:nvSpPr>
        <p:spPr>
          <a:xfrm>
            <a:off x="1568430" y="3339115"/>
            <a:ext cx="6007735" cy="743585"/>
          </a:xfrm>
          <a:custGeom>
            <a:avLst/>
            <a:gdLst/>
            <a:ahLst/>
            <a:cxnLst/>
            <a:rect l="l" t="t" r="r" b="b"/>
            <a:pathLst>
              <a:path w="6007734" h="743585">
                <a:moveTo>
                  <a:pt x="5987935" y="0"/>
                </a:moveTo>
                <a:lnTo>
                  <a:pt x="0" y="523875"/>
                </a:lnTo>
                <a:lnTo>
                  <a:pt x="19202" y="743331"/>
                </a:lnTo>
                <a:lnTo>
                  <a:pt x="6007138" y="219456"/>
                </a:lnTo>
                <a:lnTo>
                  <a:pt x="5987935" y="0"/>
                </a:lnTo>
                <a:close/>
              </a:path>
            </a:pathLst>
          </a:custGeom>
          <a:solidFill>
            <a:srgbClr val="DAECEE"/>
          </a:solidFill>
        </p:spPr>
        <p:txBody>
          <a:bodyPr wrap="square" lIns="0" tIns="0" rIns="0" bIns="0" rtlCol="0"/>
          <a:lstStyle/>
          <a:p>
            <a:endParaRPr/>
          </a:p>
        </p:txBody>
      </p:sp>
      <p:sp>
        <p:nvSpPr>
          <p:cNvPr id="4" name="object 4"/>
          <p:cNvSpPr/>
          <p:nvPr/>
        </p:nvSpPr>
        <p:spPr>
          <a:xfrm>
            <a:off x="1568430" y="3339115"/>
            <a:ext cx="6007735" cy="743585"/>
          </a:xfrm>
          <a:custGeom>
            <a:avLst/>
            <a:gdLst/>
            <a:ahLst/>
            <a:cxnLst/>
            <a:rect l="l" t="t" r="r" b="b"/>
            <a:pathLst>
              <a:path w="6007734" h="743585">
                <a:moveTo>
                  <a:pt x="0" y="523875"/>
                </a:moveTo>
                <a:lnTo>
                  <a:pt x="5987935" y="0"/>
                </a:lnTo>
                <a:lnTo>
                  <a:pt x="6007138" y="219456"/>
                </a:lnTo>
                <a:lnTo>
                  <a:pt x="19202" y="743331"/>
                </a:lnTo>
                <a:lnTo>
                  <a:pt x="0" y="523875"/>
                </a:lnTo>
                <a:close/>
              </a:path>
            </a:pathLst>
          </a:custGeom>
          <a:ln w="25400">
            <a:solidFill>
              <a:srgbClr val="333399"/>
            </a:solidFill>
          </a:ln>
        </p:spPr>
        <p:txBody>
          <a:bodyPr wrap="square" lIns="0" tIns="0" rIns="0" bIns="0" rtlCol="0"/>
          <a:lstStyle/>
          <a:p>
            <a:endParaRPr/>
          </a:p>
        </p:txBody>
      </p:sp>
      <p:sp>
        <p:nvSpPr>
          <p:cNvPr id="5" name="object 5"/>
          <p:cNvSpPr/>
          <p:nvPr/>
        </p:nvSpPr>
        <p:spPr>
          <a:xfrm>
            <a:off x="1445513" y="1536955"/>
            <a:ext cx="2468880" cy="1932939"/>
          </a:xfrm>
          <a:custGeom>
            <a:avLst/>
            <a:gdLst/>
            <a:ahLst/>
            <a:cxnLst/>
            <a:rect l="l" t="t" r="r" b="b"/>
            <a:pathLst>
              <a:path w="2468879" h="1932939">
                <a:moveTo>
                  <a:pt x="2468880" y="966215"/>
                </a:moveTo>
                <a:lnTo>
                  <a:pt x="0" y="966215"/>
                </a:lnTo>
                <a:lnTo>
                  <a:pt x="1234440" y="1932431"/>
                </a:lnTo>
                <a:lnTo>
                  <a:pt x="2468880" y="966215"/>
                </a:lnTo>
                <a:close/>
              </a:path>
              <a:path w="2468879" h="1932939">
                <a:moveTo>
                  <a:pt x="1851660" y="0"/>
                </a:moveTo>
                <a:lnTo>
                  <a:pt x="617220" y="0"/>
                </a:lnTo>
                <a:lnTo>
                  <a:pt x="617220" y="966215"/>
                </a:lnTo>
                <a:lnTo>
                  <a:pt x="1851660" y="966215"/>
                </a:lnTo>
                <a:lnTo>
                  <a:pt x="1851660" y="0"/>
                </a:lnTo>
                <a:close/>
              </a:path>
            </a:pathLst>
          </a:custGeom>
          <a:solidFill>
            <a:srgbClr val="BADFE2"/>
          </a:solidFill>
        </p:spPr>
        <p:txBody>
          <a:bodyPr wrap="square" lIns="0" tIns="0" rIns="0" bIns="0" rtlCol="0"/>
          <a:lstStyle/>
          <a:p>
            <a:endParaRPr/>
          </a:p>
        </p:txBody>
      </p:sp>
      <p:sp>
        <p:nvSpPr>
          <p:cNvPr id="6" name="object 6"/>
          <p:cNvSpPr/>
          <p:nvPr/>
        </p:nvSpPr>
        <p:spPr>
          <a:xfrm>
            <a:off x="1445513" y="1536955"/>
            <a:ext cx="2468880" cy="1932939"/>
          </a:xfrm>
          <a:custGeom>
            <a:avLst/>
            <a:gdLst/>
            <a:ahLst/>
            <a:cxnLst/>
            <a:rect l="l" t="t" r="r" b="b"/>
            <a:pathLst>
              <a:path w="2468879" h="1932939">
                <a:moveTo>
                  <a:pt x="0" y="966215"/>
                </a:moveTo>
                <a:lnTo>
                  <a:pt x="617220" y="966215"/>
                </a:lnTo>
                <a:lnTo>
                  <a:pt x="617220" y="0"/>
                </a:lnTo>
                <a:lnTo>
                  <a:pt x="1851660" y="0"/>
                </a:lnTo>
                <a:lnTo>
                  <a:pt x="1851660" y="966215"/>
                </a:lnTo>
                <a:lnTo>
                  <a:pt x="2468880" y="966215"/>
                </a:lnTo>
                <a:lnTo>
                  <a:pt x="1234440" y="1932431"/>
                </a:lnTo>
                <a:lnTo>
                  <a:pt x="0" y="966215"/>
                </a:lnTo>
                <a:close/>
              </a:path>
            </a:pathLst>
          </a:custGeom>
          <a:ln w="25399">
            <a:solidFill>
              <a:srgbClr val="333399"/>
            </a:solidFill>
          </a:ln>
        </p:spPr>
        <p:txBody>
          <a:bodyPr wrap="square" lIns="0" tIns="0" rIns="0" bIns="0" rtlCol="0"/>
          <a:lstStyle/>
          <a:p>
            <a:endParaRPr/>
          </a:p>
        </p:txBody>
      </p:sp>
      <p:sp>
        <p:nvSpPr>
          <p:cNvPr id="7" name="object 7"/>
          <p:cNvSpPr/>
          <p:nvPr/>
        </p:nvSpPr>
        <p:spPr>
          <a:xfrm>
            <a:off x="5231129" y="3952495"/>
            <a:ext cx="2468880" cy="1932939"/>
          </a:xfrm>
          <a:custGeom>
            <a:avLst/>
            <a:gdLst/>
            <a:ahLst/>
            <a:cxnLst/>
            <a:rect l="l" t="t" r="r" b="b"/>
            <a:pathLst>
              <a:path w="2468879" h="1932939">
                <a:moveTo>
                  <a:pt x="1851660" y="966215"/>
                </a:moveTo>
                <a:lnTo>
                  <a:pt x="617220" y="966215"/>
                </a:lnTo>
                <a:lnTo>
                  <a:pt x="617220" y="1932431"/>
                </a:lnTo>
                <a:lnTo>
                  <a:pt x="1851660" y="1932431"/>
                </a:lnTo>
                <a:lnTo>
                  <a:pt x="1851660" y="966215"/>
                </a:lnTo>
                <a:close/>
              </a:path>
              <a:path w="2468879" h="1932939">
                <a:moveTo>
                  <a:pt x="1234440" y="0"/>
                </a:moveTo>
                <a:lnTo>
                  <a:pt x="0" y="966215"/>
                </a:lnTo>
                <a:lnTo>
                  <a:pt x="2468880" y="966215"/>
                </a:lnTo>
                <a:lnTo>
                  <a:pt x="1234440" y="0"/>
                </a:lnTo>
                <a:close/>
              </a:path>
            </a:pathLst>
          </a:custGeom>
          <a:solidFill>
            <a:srgbClr val="BADFE2"/>
          </a:solidFill>
        </p:spPr>
        <p:txBody>
          <a:bodyPr wrap="square" lIns="0" tIns="0" rIns="0" bIns="0" rtlCol="0"/>
          <a:lstStyle/>
          <a:p>
            <a:endParaRPr/>
          </a:p>
        </p:txBody>
      </p:sp>
      <p:sp>
        <p:nvSpPr>
          <p:cNvPr id="8" name="object 8"/>
          <p:cNvSpPr/>
          <p:nvPr/>
        </p:nvSpPr>
        <p:spPr>
          <a:xfrm>
            <a:off x="5231129" y="3952495"/>
            <a:ext cx="2468880" cy="1932939"/>
          </a:xfrm>
          <a:custGeom>
            <a:avLst/>
            <a:gdLst/>
            <a:ahLst/>
            <a:cxnLst/>
            <a:rect l="l" t="t" r="r" b="b"/>
            <a:pathLst>
              <a:path w="2468879" h="1932939">
                <a:moveTo>
                  <a:pt x="0" y="966215"/>
                </a:moveTo>
                <a:lnTo>
                  <a:pt x="1234440" y="0"/>
                </a:lnTo>
                <a:lnTo>
                  <a:pt x="2468880" y="966215"/>
                </a:lnTo>
                <a:lnTo>
                  <a:pt x="1851660" y="966215"/>
                </a:lnTo>
                <a:lnTo>
                  <a:pt x="1851660" y="1932431"/>
                </a:lnTo>
                <a:lnTo>
                  <a:pt x="617220" y="1932431"/>
                </a:lnTo>
                <a:lnTo>
                  <a:pt x="617220" y="966215"/>
                </a:lnTo>
                <a:lnTo>
                  <a:pt x="0" y="966215"/>
                </a:lnTo>
                <a:close/>
              </a:path>
            </a:pathLst>
          </a:custGeom>
          <a:ln w="25399">
            <a:solidFill>
              <a:srgbClr val="333399"/>
            </a:solidFill>
          </a:ln>
        </p:spPr>
        <p:txBody>
          <a:bodyPr wrap="square" lIns="0" tIns="0" rIns="0" bIns="0" rtlCol="0"/>
          <a:lstStyle/>
          <a:p>
            <a:endParaRPr/>
          </a:p>
        </p:txBody>
      </p:sp>
      <p:sp>
        <p:nvSpPr>
          <p:cNvPr id="9" name="object 9"/>
          <p:cNvSpPr txBox="1"/>
          <p:nvPr/>
        </p:nvSpPr>
        <p:spPr>
          <a:xfrm>
            <a:off x="2333783" y="1141243"/>
            <a:ext cx="4853940" cy="4853305"/>
          </a:xfrm>
          <a:prstGeom prst="rect">
            <a:avLst/>
          </a:prstGeom>
        </p:spPr>
        <p:txBody>
          <a:bodyPr vert="horz" wrap="square" lIns="0" tIns="127635" rIns="0" bIns="0" rtlCol="0">
            <a:spAutoFit/>
          </a:bodyPr>
          <a:lstStyle/>
          <a:p>
            <a:pPr marL="3151505">
              <a:lnSpc>
                <a:spcPct val="100000"/>
              </a:lnSpc>
              <a:spcBef>
                <a:spcPts val="1005"/>
              </a:spcBef>
            </a:pPr>
            <a:r>
              <a:rPr sz="2800" b="1" u="heavy" spc="-10" dirty="0">
                <a:uFill>
                  <a:solidFill>
                    <a:srgbClr val="000000"/>
                  </a:solidFill>
                </a:uFill>
                <a:latin typeface="Arial"/>
                <a:cs typeface="Arial"/>
              </a:rPr>
              <a:t>BOARD</a:t>
            </a:r>
            <a:endParaRPr sz="2800">
              <a:latin typeface="Arial"/>
              <a:cs typeface="Arial"/>
            </a:endParaRPr>
          </a:p>
          <a:p>
            <a:pPr marL="2761615" marR="5080" indent="1270" algn="ctr">
              <a:lnSpc>
                <a:spcPct val="86300"/>
              </a:lnSpc>
              <a:spcBef>
                <a:spcPts val="1130"/>
              </a:spcBef>
            </a:pPr>
            <a:r>
              <a:rPr sz="2300" spc="-5" dirty="0">
                <a:latin typeface="Arial"/>
                <a:cs typeface="Arial"/>
              </a:rPr>
              <a:t>Oversees </a:t>
            </a:r>
            <a:r>
              <a:rPr sz="2300" dirty="0">
                <a:latin typeface="Arial"/>
                <a:cs typeface="Arial"/>
              </a:rPr>
              <a:t>that  schools are</a:t>
            </a:r>
            <a:r>
              <a:rPr sz="2300" spc="-120" dirty="0">
                <a:latin typeface="Arial"/>
                <a:cs typeface="Arial"/>
              </a:rPr>
              <a:t> </a:t>
            </a:r>
            <a:r>
              <a:rPr sz="2300" dirty="0">
                <a:latin typeface="Arial"/>
                <a:cs typeface="Arial"/>
              </a:rPr>
              <a:t>well  run.</a:t>
            </a:r>
            <a:endParaRPr sz="2300">
              <a:latin typeface="Arial"/>
              <a:cs typeface="Arial"/>
            </a:endParaRPr>
          </a:p>
          <a:p>
            <a:pPr marL="3328670">
              <a:lnSpc>
                <a:spcPct val="100000"/>
              </a:lnSpc>
              <a:spcBef>
                <a:spcPts val="385"/>
              </a:spcBef>
            </a:pPr>
            <a:r>
              <a:rPr sz="3200" b="1" spc="-120" dirty="0">
                <a:latin typeface="Arial"/>
                <a:cs typeface="Arial"/>
              </a:rPr>
              <a:t>WHAT</a:t>
            </a:r>
            <a:endParaRPr sz="3200">
              <a:latin typeface="Arial"/>
              <a:cs typeface="Arial"/>
            </a:endParaRPr>
          </a:p>
          <a:p>
            <a:pPr>
              <a:lnSpc>
                <a:spcPct val="100000"/>
              </a:lnSpc>
            </a:pPr>
            <a:endParaRPr sz="3600">
              <a:latin typeface="Arial"/>
              <a:cs typeface="Arial"/>
            </a:endParaRPr>
          </a:p>
          <a:p>
            <a:pPr marR="3496310" algn="ctr">
              <a:lnSpc>
                <a:spcPct val="100000"/>
              </a:lnSpc>
              <a:spcBef>
                <a:spcPts val="2880"/>
              </a:spcBef>
            </a:pPr>
            <a:r>
              <a:rPr sz="2800" b="1" u="heavy" spc="-15" dirty="0">
                <a:uFill>
                  <a:solidFill>
                    <a:srgbClr val="000000"/>
                  </a:solidFill>
                </a:uFill>
                <a:latin typeface="Arial"/>
                <a:cs typeface="Arial"/>
              </a:rPr>
              <a:t>CSA</a:t>
            </a:r>
            <a:endParaRPr sz="2800">
              <a:latin typeface="Arial"/>
              <a:cs typeface="Arial"/>
            </a:endParaRPr>
          </a:p>
          <a:p>
            <a:pPr marL="12700" marR="3510279" algn="ctr">
              <a:lnSpc>
                <a:spcPts val="2690"/>
              </a:lnSpc>
              <a:spcBef>
                <a:spcPts val="1150"/>
              </a:spcBef>
            </a:pPr>
            <a:r>
              <a:rPr sz="2600" dirty="0">
                <a:latin typeface="Arial"/>
                <a:cs typeface="Arial"/>
              </a:rPr>
              <a:t>Runs</a:t>
            </a:r>
            <a:r>
              <a:rPr sz="2600" spc="-114" dirty="0">
                <a:latin typeface="Arial"/>
                <a:cs typeface="Arial"/>
              </a:rPr>
              <a:t> </a:t>
            </a:r>
            <a:r>
              <a:rPr sz="2600" dirty="0">
                <a:latin typeface="Arial"/>
                <a:cs typeface="Arial"/>
              </a:rPr>
              <a:t>the  </a:t>
            </a:r>
            <a:r>
              <a:rPr sz="2600" spc="5" dirty="0">
                <a:latin typeface="Arial"/>
                <a:cs typeface="Arial"/>
              </a:rPr>
              <a:t>schools.</a:t>
            </a:r>
            <a:endParaRPr sz="2600">
              <a:latin typeface="Arial"/>
              <a:cs typeface="Arial"/>
            </a:endParaRPr>
          </a:p>
          <a:p>
            <a:pPr marR="3495675" algn="ctr">
              <a:lnSpc>
                <a:spcPct val="100000"/>
              </a:lnSpc>
              <a:spcBef>
                <a:spcPts val="500"/>
              </a:spcBef>
            </a:pPr>
            <a:r>
              <a:rPr sz="3200" b="1" dirty="0">
                <a:latin typeface="Arial"/>
                <a:cs typeface="Arial"/>
              </a:rPr>
              <a:t>HOW</a:t>
            </a:r>
            <a:endParaRPr sz="3200">
              <a:latin typeface="Arial"/>
              <a:cs typeface="Aria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E7CF01-CA4C-0ECB-361E-4E37D8645593}"/>
              </a:ext>
            </a:extLst>
          </p:cNvPr>
          <p:cNvPicPr>
            <a:picLocks noChangeAspect="1"/>
          </p:cNvPicPr>
          <p:nvPr/>
        </p:nvPicPr>
        <p:blipFill>
          <a:blip r:embed="rId2"/>
          <a:stretch>
            <a:fillRect/>
          </a:stretch>
        </p:blipFill>
        <p:spPr>
          <a:xfrm>
            <a:off x="0" y="0"/>
            <a:ext cx="9144000" cy="6413559"/>
          </a:xfrm>
          <a:prstGeom prst="rect">
            <a:avLst/>
          </a:prstGeom>
        </p:spPr>
      </p:pic>
    </p:spTree>
    <p:extLst>
      <p:ext uri="{BB962C8B-B14F-4D97-AF65-F5344CB8AC3E}">
        <p14:creationId xmlns:p14="http://schemas.microsoft.com/office/powerpoint/2010/main" val="170220734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F2B6D3-4BD0-FFD5-EDDE-C6F63CAE3F1F}"/>
              </a:ext>
            </a:extLst>
          </p:cNvPr>
          <p:cNvPicPr>
            <a:picLocks noChangeAspect="1"/>
          </p:cNvPicPr>
          <p:nvPr/>
        </p:nvPicPr>
        <p:blipFill>
          <a:blip r:embed="rId2"/>
          <a:stretch>
            <a:fillRect/>
          </a:stretch>
        </p:blipFill>
        <p:spPr>
          <a:xfrm>
            <a:off x="0" y="0"/>
            <a:ext cx="9144000" cy="6355921"/>
          </a:xfrm>
          <a:prstGeom prst="rect">
            <a:avLst/>
          </a:prstGeom>
        </p:spPr>
      </p:pic>
    </p:spTree>
    <p:extLst>
      <p:ext uri="{BB962C8B-B14F-4D97-AF65-F5344CB8AC3E}">
        <p14:creationId xmlns:p14="http://schemas.microsoft.com/office/powerpoint/2010/main" val="86933931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0529" y="375551"/>
            <a:ext cx="6755906" cy="443711"/>
          </a:xfrm>
          <a:prstGeom prst="rect">
            <a:avLst/>
          </a:prstGeom>
        </p:spPr>
        <p:txBody>
          <a:bodyPr vert="horz" wrap="square" lIns="0" tIns="12700" rIns="0" bIns="0" rtlCol="0">
            <a:spAutoFit/>
          </a:bodyPr>
          <a:lstStyle/>
          <a:p>
            <a:pPr marL="1690370" marR="5080" indent="-1678305">
              <a:lnSpc>
                <a:spcPct val="100000"/>
              </a:lnSpc>
              <a:spcBef>
                <a:spcPts val="100"/>
              </a:spcBef>
            </a:pPr>
            <a:r>
              <a:rPr sz="2800" spc="-5" dirty="0">
                <a:solidFill>
                  <a:schemeClr val="tx1"/>
                </a:solidFill>
              </a:rPr>
              <a:t>Functions of the Board of  Education</a:t>
            </a:r>
            <a:endParaRPr sz="2800" dirty="0">
              <a:solidFill>
                <a:schemeClr val="tx1"/>
              </a:solidFill>
            </a:endParaRPr>
          </a:p>
        </p:txBody>
      </p:sp>
      <p:graphicFrame>
        <p:nvGraphicFramePr>
          <p:cNvPr id="3" name="object 3"/>
          <p:cNvGraphicFramePr>
            <a:graphicFrameLocks noGrp="1"/>
          </p:cNvGraphicFramePr>
          <p:nvPr/>
        </p:nvGraphicFramePr>
        <p:xfrm>
          <a:off x="824738" y="1288033"/>
          <a:ext cx="7415529" cy="4821929"/>
        </p:xfrm>
        <a:graphic>
          <a:graphicData uri="http://schemas.openxmlformats.org/drawingml/2006/table">
            <a:tbl>
              <a:tblPr firstRow="1" bandRow="1">
                <a:tableStyleId>{2D5ABB26-0587-4C30-8999-92F81FD0307C}</a:tableStyleId>
              </a:tblPr>
              <a:tblGrid>
                <a:gridCol w="906780">
                  <a:extLst>
                    <a:ext uri="{9D8B030D-6E8A-4147-A177-3AD203B41FA5}">
                      <a16:colId xmlns:a16="http://schemas.microsoft.com/office/drawing/2014/main" val="20000"/>
                    </a:ext>
                  </a:extLst>
                </a:gridCol>
                <a:gridCol w="290194">
                  <a:extLst>
                    <a:ext uri="{9D8B030D-6E8A-4147-A177-3AD203B41FA5}">
                      <a16:colId xmlns:a16="http://schemas.microsoft.com/office/drawing/2014/main" val="20001"/>
                    </a:ext>
                  </a:extLst>
                </a:gridCol>
                <a:gridCol w="297180">
                  <a:extLst>
                    <a:ext uri="{9D8B030D-6E8A-4147-A177-3AD203B41FA5}">
                      <a16:colId xmlns:a16="http://schemas.microsoft.com/office/drawing/2014/main" val="20002"/>
                    </a:ext>
                  </a:extLst>
                </a:gridCol>
                <a:gridCol w="5921375">
                  <a:extLst>
                    <a:ext uri="{9D8B030D-6E8A-4147-A177-3AD203B41FA5}">
                      <a16:colId xmlns:a16="http://schemas.microsoft.com/office/drawing/2014/main" val="20003"/>
                    </a:ext>
                  </a:extLst>
                </a:gridCol>
              </a:tblGrid>
              <a:tr h="452633">
                <a:tc rowSpan="12">
                  <a:txBody>
                    <a:bodyPr/>
                    <a:lstStyle/>
                    <a:p>
                      <a:pPr marL="141605">
                        <a:lnSpc>
                          <a:spcPts val="3520"/>
                        </a:lnSpc>
                      </a:pPr>
                      <a:r>
                        <a:rPr sz="3200" dirty="0">
                          <a:solidFill>
                            <a:srgbClr val="A10000"/>
                          </a:solidFill>
                          <a:latin typeface="Arial"/>
                          <a:cs typeface="Arial"/>
                        </a:rPr>
                        <a:t>4 </a:t>
                      </a:r>
                      <a:r>
                        <a:rPr sz="3200" spc="-5" dirty="0">
                          <a:solidFill>
                            <a:srgbClr val="A10000"/>
                          </a:solidFill>
                          <a:latin typeface="Arial"/>
                          <a:cs typeface="Arial"/>
                        </a:rPr>
                        <a:t>Functions of </a:t>
                      </a:r>
                      <a:r>
                        <a:rPr sz="3200" dirty="0">
                          <a:solidFill>
                            <a:srgbClr val="A10000"/>
                          </a:solidFill>
                          <a:latin typeface="Arial"/>
                          <a:cs typeface="Arial"/>
                        </a:rPr>
                        <a:t>a </a:t>
                      </a:r>
                      <a:r>
                        <a:rPr sz="3200" spc="-5" dirty="0">
                          <a:solidFill>
                            <a:srgbClr val="A10000"/>
                          </a:solidFill>
                          <a:latin typeface="Arial"/>
                          <a:cs typeface="Arial"/>
                        </a:rPr>
                        <a:t>Board</a:t>
                      </a:r>
                      <a:r>
                        <a:rPr sz="3200" spc="-55" dirty="0">
                          <a:solidFill>
                            <a:srgbClr val="A10000"/>
                          </a:solidFill>
                          <a:latin typeface="Arial"/>
                          <a:cs typeface="Arial"/>
                        </a:rPr>
                        <a:t> </a:t>
                      </a:r>
                      <a:r>
                        <a:rPr sz="3200" spc="-10" dirty="0">
                          <a:solidFill>
                            <a:srgbClr val="A10000"/>
                          </a:solidFill>
                          <a:latin typeface="Arial"/>
                          <a:cs typeface="Arial"/>
                        </a:rPr>
                        <a:t>of</a:t>
                      </a:r>
                      <a:endParaRPr sz="3200">
                        <a:latin typeface="Arial"/>
                        <a:cs typeface="Arial"/>
                      </a:endParaRPr>
                    </a:p>
                  </a:txBody>
                  <a:tcPr marL="0" marR="0" marT="0" marB="0" vert="vert27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DAECEE"/>
                    </a:solidFill>
                  </a:tcPr>
                </a:tc>
                <a:tc gridSpan="2">
                  <a:txBody>
                    <a:bodyPr/>
                    <a:lstStyle/>
                    <a:p>
                      <a:pPr>
                        <a:lnSpc>
                          <a:spcPct val="100000"/>
                        </a:lnSpc>
                      </a:pPr>
                      <a:endParaRPr sz="2100">
                        <a:latin typeface="Times New Roman"/>
                        <a:cs typeface="Times New Roman"/>
                      </a:endParaRPr>
                    </a:p>
                  </a:txBody>
                  <a:tcPr marL="0" marR="0" marT="0" marB="0">
                    <a:lnL w="28575">
                      <a:solidFill>
                        <a:srgbClr val="333399"/>
                      </a:solidFill>
                      <a:prstDash val="solid"/>
                    </a:lnL>
                    <a:lnR w="28575">
                      <a:solidFill>
                        <a:srgbClr val="333399"/>
                      </a:solidFill>
                      <a:prstDash val="solid"/>
                    </a:lnR>
                  </a:tcPr>
                </a:tc>
                <a:tc hMerge="1">
                  <a:txBody>
                    <a:bodyPr/>
                    <a:lstStyle/>
                    <a:p>
                      <a:endParaRPr/>
                    </a:p>
                  </a:txBody>
                  <a:tcPr marL="0" marR="0" marT="0" marB="0"/>
                </a:tc>
                <a:tc rowSpan="2">
                  <a:txBody>
                    <a:bodyPr/>
                    <a:lstStyle/>
                    <a:p>
                      <a:pPr>
                        <a:lnSpc>
                          <a:spcPct val="100000"/>
                        </a:lnSpc>
                        <a:spcBef>
                          <a:spcPts val="40"/>
                        </a:spcBef>
                      </a:pPr>
                      <a:endParaRPr sz="1850">
                        <a:latin typeface="Times New Roman"/>
                        <a:cs typeface="Times New Roman"/>
                      </a:endParaRPr>
                    </a:p>
                    <a:p>
                      <a:pPr marL="641985">
                        <a:lnSpc>
                          <a:spcPct val="100000"/>
                        </a:lnSpc>
                      </a:pPr>
                      <a:r>
                        <a:rPr sz="2000" b="1" dirty="0">
                          <a:solidFill>
                            <a:srgbClr val="001F5F"/>
                          </a:solidFill>
                          <a:latin typeface="Arial"/>
                          <a:cs typeface="Arial"/>
                        </a:rPr>
                        <a:t>Guidance through </a:t>
                      </a:r>
                      <a:r>
                        <a:rPr sz="2000" b="1" u="heavy" spc="-5" dirty="0">
                          <a:solidFill>
                            <a:srgbClr val="001F5F"/>
                          </a:solidFill>
                          <a:uFill>
                            <a:solidFill>
                              <a:srgbClr val="001F5F"/>
                            </a:solidFill>
                          </a:uFill>
                          <a:latin typeface="Arial"/>
                          <a:cs typeface="Arial"/>
                        </a:rPr>
                        <a:t>Policy</a:t>
                      </a:r>
                      <a:r>
                        <a:rPr sz="2000" b="1" spc="-45" dirty="0">
                          <a:solidFill>
                            <a:srgbClr val="001F5F"/>
                          </a:solidFill>
                          <a:latin typeface="Arial"/>
                          <a:cs typeface="Arial"/>
                        </a:rPr>
                        <a:t> </a:t>
                      </a:r>
                      <a:r>
                        <a:rPr sz="2000" b="1" spc="-5" dirty="0">
                          <a:solidFill>
                            <a:srgbClr val="001F5F"/>
                          </a:solidFill>
                          <a:latin typeface="Arial"/>
                          <a:cs typeface="Arial"/>
                        </a:rPr>
                        <a:t>development</a:t>
                      </a:r>
                      <a:endParaRPr sz="2000">
                        <a:latin typeface="Arial"/>
                        <a:cs typeface="Arial"/>
                      </a:endParaRPr>
                    </a:p>
                  </a:txBody>
                  <a:tcPr marL="0" marR="0" marT="5080" marB="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F1F1F1"/>
                    </a:solidFill>
                  </a:tcPr>
                </a:tc>
                <a:extLst>
                  <a:ext uri="{0D108BD9-81ED-4DB2-BD59-A6C34878D82A}">
                    <a16:rowId xmlns:a16="http://schemas.microsoft.com/office/drawing/2014/main" val="10000"/>
                  </a:ext>
                </a:extLst>
              </a:tr>
              <a:tr h="452622">
                <a:tc vMerge="1">
                  <a:txBody>
                    <a:bodyPr/>
                    <a:lstStyle/>
                    <a:p>
                      <a:endParaRPr/>
                    </a:p>
                  </a:txBody>
                  <a:tcPr marL="0" marR="0" marT="0" marB="0" vert="vert27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DAECEE"/>
                    </a:solidFill>
                  </a:tcPr>
                </a:tc>
                <a:tc rowSpan="5">
                  <a:txBody>
                    <a:bodyPr/>
                    <a:lstStyle/>
                    <a:p>
                      <a:pPr>
                        <a:lnSpc>
                          <a:spcPct val="100000"/>
                        </a:lnSpc>
                      </a:pPr>
                      <a:endParaRPr sz="2100">
                        <a:latin typeface="Times New Roman"/>
                        <a:cs typeface="Times New Roman"/>
                      </a:endParaRPr>
                    </a:p>
                  </a:txBody>
                  <a:tcPr marL="0" marR="0" marT="0" marB="0">
                    <a:lnL w="28575">
                      <a:solidFill>
                        <a:srgbClr val="333399"/>
                      </a:solidFill>
                      <a:prstDash val="solid"/>
                    </a:lnL>
                    <a:lnR w="28575">
                      <a:solidFill>
                        <a:srgbClr val="93B1B5"/>
                      </a:solidFill>
                      <a:prstDash val="solid"/>
                    </a:lnR>
                    <a:lnB w="28575">
                      <a:solidFill>
                        <a:srgbClr val="93B1B5"/>
                      </a:solidFill>
                      <a:prstDash val="solid"/>
                    </a:lnB>
                  </a:tcPr>
                </a:tc>
                <a:tc>
                  <a:txBody>
                    <a:bodyPr/>
                    <a:lstStyle/>
                    <a:p>
                      <a:pPr>
                        <a:lnSpc>
                          <a:spcPct val="100000"/>
                        </a:lnSpc>
                      </a:pPr>
                      <a:endParaRPr sz="2100">
                        <a:latin typeface="Times New Roman"/>
                        <a:cs typeface="Times New Roman"/>
                      </a:endParaRPr>
                    </a:p>
                  </a:txBody>
                  <a:tcPr marL="0" marR="0" marT="0" marB="0">
                    <a:lnL w="28575">
                      <a:solidFill>
                        <a:srgbClr val="93B1B5"/>
                      </a:solidFill>
                      <a:prstDash val="solid"/>
                    </a:lnL>
                    <a:lnR w="28575">
                      <a:solidFill>
                        <a:srgbClr val="333399"/>
                      </a:solidFill>
                      <a:prstDash val="solid"/>
                    </a:lnR>
                    <a:lnT w="28575">
                      <a:solidFill>
                        <a:srgbClr val="93B1B5"/>
                      </a:solidFill>
                      <a:prstDash val="solid"/>
                    </a:lnT>
                  </a:tcPr>
                </a:tc>
                <a:tc vMerge="1">
                  <a:txBody>
                    <a:bodyPr/>
                    <a:lstStyle/>
                    <a:p>
                      <a:endParaRPr/>
                    </a:p>
                  </a:txBody>
                  <a:tcPr marL="0" marR="0" marT="5080" marB="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F1F1F1"/>
                    </a:solidFill>
                  </a:tcPr>
                </a:tc>
                <a:extLst>
                  <a:ext uri="{0D108BD9-81ED-4DB2-BD59-A6C34878D82A}">
                    <a16:rowId xmlns:a16="http://schemas.microsoft.com/office/drawing/2014/main" val="10001"/>
                  </a:ext>
                </a:extLst>
              </a:tr>
              <a:tr h="227075">
                <a:tc vMerge="1">
                  <a:txBody>
                    <a:bodyPr/>
                    <a:lstStyle/>
                    <a:p>
                      <a:endParaRPr/>
                    </a:p>
                  </a:txBody>
                  <a:tcPr marL="0" marR="0" marT="0" marB="0" vert="vert27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DAECEE"/>
                    </a:solidFill>
                  </a:tcPr>
                </a:tc>
                <a:tc vMerge="1">
                  <a:txBody>
                    <a:bodyPr/>
                    <a:lstStyle/>
                    <a:p>
                      <a:endParaRPr/>
                    </a:p>
                  </a:txBody>
                  <a:tcPr marL="0" marR="0" marT="0" marB="0">
                    <a:lnL w="28575">
                      <a:solidFill>
                        <a:srgbClr val="333399"/>
                      </a:solidFill>
                      <a:prstDash val="solid"/>
                    </a:lnL>
                    <a:lnR w="28575">
                      <a:solidFill>
                        <a:srgbClr val="93B1B5"/>
                      </a:solidFill>
                      <a:prstDash val="solid"/>
                    </a:lnR>
                    <a:lnB w="28575">
                      <a:solidFill>
                        <a:srgbClr val="93B1B5"/>
                      </a:solidFill>
                      <a:prstDash val="solid"/>
                    </a:lnB>
                  </a:tcPr>
                </a:tc>
                <a:tc gridSpan="2">
                  <a:txBody>
                    <a:bodyPr/>
                    <a:lstStyle/>
                    <a:p>
                      <a:pPr>
                        <a:lnSpc>
                          <a:spcPct val="100000"/>
                        </a:lnSpc>
                      </a:pPr>
                      <a:endParaRPr sz="1300">
                        <a:latin typeface="Times New Roman"/>
                        <a:cs typeface="Times New Roman"/>
                      </a:endParaRPr>
                    </a:p>
                  </a:txBody>
                  <a:tcPr marL="0" marR="0" marT="0" marB="0">
                    <a:lnL w="28575">
                      <a:solidFill>
                        <a:srgbClr val="93B1B5"/>
                      </a:solidFill>
                      <a:prstDash val="solid"/>
                    </a:lnL>
                  </a:tcPr>
                </a:tc>
                <a:tc hMerge="1">
                  <a:txBody>
                    <a:bodyPr/>
                    <a:lstStyle/>
                    <a:p>
                      <a:endParaRPr/>
                    </a:p>
                  </a:txBody>
                  <a:tcPr marL="0" marR="0" marT="0" marB="0"/>
                </a:tc>
                <a:extLst>
                  <a:ext uri="{0D108BD9-81ED-4DB2-BD59-A6C34878D82A}">
                    <a16:rowId xmlns:a16="http://schemas.microsoft.com/office/drawing/2014/main" val="10002"/>
                  </a:ext>
                </a:extLst>
              </a:tr>
              <a:tr h="577597">
                <a:tc vMerge="1">
                  <a:txBody>
                    <a:bodyPr/>
                    <a:lstStyle/>
                    <a:p>
                      <a:endParaRPr/>
                    </a:p>
                  </a:txBody>
                  <a:tcPr marL="0" marR="0" marT="0" marB="0" vert="vert27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DAECEE"/>
                    </a:solidFill>
                  </a:tcPr>
                </a:tc>
                <a:tc vMerge="1">
                  <a:txBody>
                    <a:bodyPr/>
                    <a:lstStyle/>
                    <a:p>
                      <a:endParaRPr/>
                    </a:p>
                  </a:txBody>
                  <a:tcPr marL="0" marR="0" marT="0" marB="0">
                    <a:lnL w="28575">
                      <a:solidFill>
                        <a:srgbClr val="333399"/>
                      </a:solidFill>
                      <a:prstDash val="solid"/>
                    </a:lnL>
                    <a:lnR w="28575">
                      <a:solidFill>
                        <a:srgbClr val="93B1B5"/>
                      </a:solidFill>
                      <a:prstDash val="solid"/>
                    </a:lnR>
                    <a:lnB w="28575">
                      <a:solidFill>
                        <a:srgbClr val="93B1B5"/>
                      </a:solidFill>
                      <a:prstDash val="solid"/>
                    </a:lnB>
                  </a:tcPr>
                </a:tc>
                <a:tc>
                  <a:txBody>
                    <a:bodyPr/>
                    <a:lstStyle/>
                    <a:p>
                      <a:pPr>
                        <a:lnSpc>
                          <a:spcPct val="100000"/>
                        </a:lnSpc>
                      </a:pPr>
                      <a:endParaRPr sz="2100">
                        <a:latin typeface="Times New Roman"/>
                        <a:cs typeface="Times New Roman"/>
                      </a:endParaRPr>
                    </a:p>
                  </a:txBody>
                  <a:tcPr marL="0" marR="0" marT="0" marB="0">
                    <a:lnL w="28575">
                      <a:solidFill>
                        <a:srgbClr val="93B1B5"/>
                      </a:solidFill>
                      <a:prstDash val="solid"/>
                    </a:lnL>
                    <a:lnR w="28575">
                      <a:solidFill>
                        <a:srgbClr val="333399"/>
                      </a:solidFill>
                      <a:prstDash val="solid"/>
                    </a:lnR>
                    <a:lnB w="28575">
                      <a:solidFill>
                        <a:srgbClr val="93B1B5"/>
                      </a:solidFill>
                      <a:prstDash val="solid"/>
                    </a:lnB>
                  </a:tcPr>
                </a:tc>
                <a:tc rowSpan="2">
                  <a:txBody>
                    <a:bodyPr/>
                    <a:lstStyle/>
                    <a:p>
                      <a:pPr marR="15240" algn="ctr">
                        <a:lnSpc>
                          <a:spcPts val="2170"/>
                        </a:lnSpc>
                      </a:pPr>
                      <a:r>
                        <a:rPr sz="1900" b="1" u="heavy" spc="-5" dirty="0">
                          <a:solidFill>
                            <a:srgbClr val="001F5F"/>
                          </a:solidFill>
                          <a:uFill>
                            <a:solidFill>
                              <a:srgbClr val="001F5F"/>
                            </a:solidFill>
                          </a:uFill>
                          <a:latin typeface="Arial"/>
                          <a:cs typeface="Arial"/>
                        </a:rPr>
                        <a:t>Planning</a:t>
                      </a:r>
                      <a:endParaRPr sz="1900">
                        <a:latin typeface="Arial"/>
                        <a:cs typeface="Arial"/>
                      </a:endParaRPr>
                    </a:p>
                    <a:p>
                      <a:pPr marL="92710" marR="109855" algn="ctr">
                        <a:lnSpc>
                          <a:spcPts val="1970"/>
                        </a:lnSpc>
                        <a:spcBef>
                          <a:spcPts val="780"/>
                        </a:spcBef>
                      </a:pPr>
                      <a:r>
                        <a:rPr sz="1900" b="1" spc="-5" dirty="0">
                          <a:solidFill>
                            <a:srgbClr val="001F5F"/>
                          </a:solidFill>
                          <a:latin typeface="Arial"/>
                          <a:cs typeface="Arial"/>
                        </a:rPr>
                        <a:t>Set clear expectations for success that includes a  </a:t>
                      </a:r>
                      <a:r>
                        <a:rPr sz="1900" b="1" dirty="0">
                          <a:solidFill>
                            <a:srgbClr val="001F5F"/>
                          </a:solidFill>
                          <a:latin typeface="Arial"/>
                          <a:cs typeface="Arial"/>
                        </a:rPr>
                        <a:t>guiding </a:t>
                      </a:r>
                      <a:r>
                        <a:rPr sz="1900" b="1" spc="-5" dirty="0">
                          <a:solidFill>
                            <a:srgbClr val="001F5F"/>
                          </a:solidFill>
                          <a:latin typeface="Arial"/>
                          <a:cs typeface="Arial"/>
                        </a:rPr>
                        <a:t>mission and </a:t>
                      </a:r>
                      <a:r>
                        <a:rPr sz="1900" b="1" spc="-10" dirty="0">
                          <a:solidFill>
                            <a:srgbClr val="001F5F"/>
                          </a:solidFill>
                          <a:latin typeface="Arial"/>
                          <a:cs typeface="Arial"/>
                        </a:rPr>
                        <a:t>vision, </a:t>
                      </a:r>
                      <a:r>
                        <a:rPr sz="1900" b="1" spc="-5" dirty="0">
                          <a:solidFill>
                            <a:srgbClr val="001F5F"/>
                          </a:solidFill>
                          <a:latin typeface="Arial"/>
                          <a:cs typeface="Arial"/>
                        </a:rPr>
                        <a:t>and </a:t>
                      </a:r>
                      <a:r>
                        <a:rPr sz="1900" b="1" dirty="0">
                          <a:solidFill>
                            <a:srgbClr val="001F5F"/>
                          </a:solidFill>
                          <a:latin typeface="Arial"/>
                          <a:cs typeface="Arial"/>
                        </a:rPr>
                        <a:t>long </a:t>
                      </a:r>
                      <a:r>
                        <a:rPr sz="1900" b="1" spc="-5" dirty="0">
                          <a:solidFill>
                            <a:srgbClr val="001F5F"/>
                          </a:solidFill>
                          <a:latin typeface="Arial"/>
                          <a:cs typeface="Arial"/>
                        </a:rPr>
                        <a:t>and short-  term</a:t>
                      </a:r>
                      <a:r>
                        <a:rPr sz="1900" b="1" dirty="0">
                          <a:solidFill>
                            <a:srgbClr val="001F5F"/>
                          </a:solidFill>
                          <a:latin typeface="Arial"/>
                          <a:cs typeface="Arial"/>
                        </a:rPr>
                        <a:t> </a:t>
                      </a:r>
                      <a:r>
                        <a:rPr sz="1900" b="1" spc="-5" dirty="0">
                          <a:solidFill>
                            <a:srgbClr val="001F5F"/>
                          </a:solidFill>
                          <a:latin typeface="Arial"/>
                          <a:cs typeface="Arial"/>
                        </a:rPr>
                        <a:t>goals.</a:t>
                      </a:r>
                      <a:endParaRPr sz="1900">
                        <a:latin typeface="Arial"/>
                        <a:cs typeface="Arial"/>
                      </a:endParaRPr>
                    </a:p>
                  </a:txBody>
                  <a:tcPr marL="0" marR="0" marT="0" marB="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F1F1F1"/>
                    </a:solidFill>
                  </a:tcPr>
                </a:tc>
                <a:extLst>
                  <a:ext uri="{0D108BD9-81ED-4DB2-BD59-A6C34878D82A}">
                    <a16:rowId xmlns:a16="http://schemas.microsoft.com/office/drawing/2014/main" val="10003"/>
                  </a:ext>
                </a:extLst>
              </a:tr>
              <a:tr h="579118">
                <a:tc vMerge="1">
                  <a:txBody>
                    <a:bodyPr/>
                    <a:lstStyle/>
                    <a:p>
                      <a:endParaRPr/>
                    </a:p>
                  </a:txBody>
                  <a:tcPr marL="0" marR="0" marT="0" marB="0" vert="vert27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DAECEE"/>
                    </a:solidFill>
                  </a:tcPr>
                </a:tc>
                <a:tc vMerge="1">
                  <a:txBody>
                    <a:bodyPr/>
                    <a:lstStyle/>
                    <a:p>
                      <a:endParaRPr/>
                    </a:p>
                  </a:txBody>
                  <a:tcPr marL="0" marR="0" marT="0" marB="0">
                    <a:lnL w="28575">
                      <a:solidFill>
                        <a:srgbClr val="333399"/>
                      </a:solidFill>
                      <a:prstDash val="solid"/>
                    </a:lnL>
                    <a:lnR w="28575">
                      <a:solidFill>
                        <a:srgbClr val="93B1B5"/>
                      </a:solidFill>
                      <a:prstDash val="solid"/>
                    </a:lnR>
                    <a:lnB w="28575">
                      <a:solidFill>
                        <a:srgbClr val="93B1B5"/>
                      </a:solidFill>
                      <a:prstDash val="solid"/>
                    </a:lnB>
                  </a:tcPr>
                </a:tc>
                <a:tc>
                  <a:txBody>
                    <a:bodyPr/>
                    <a:lstStyle/>
                    <a:p>
                      <a:pPr>
                        <a:lnSpc>
                          <a:spcPct val="100000"/>
                        </a:lnSpc>
                      </a:pPr>
                      <a:endParaRPr sz="2100">
                        <a:latin typeface="Times New Roman"/>
                        <a:cs typeface="Times New Roman"/>
                      </a:endParaRPr>
                    </a:p>
                  </a:txBody>
                  <a:tcPr marL="0" marR="0" marT="0" marB="0">
                    <a:lnL w="28575">
                      <a:solidFill>
                        <a:srgbClr val="93B1B5"/>
                      </a:solidFill>
                      <a:prstDash val="solid"/>
                    </a:lnL>
                    <a:lnR w="28575">
                      <a:solidFill>
                        <a:srgbClr val="333399"/>
                      </a:solidFill>
                      <a:prstDash val="solid"/>
                    </a:lnR>
                    <a:lnT w="28575">
                      <a:solidFill>
                        <a:srgbClr val="93B1B5"/>
                      </a:solidFill>
                      <a:prstDash val="solid"/>
                    </a:lnT>
                  </a:tcPr>
                </a:tc>
                <a:tc vMerge="1">
                  <a:txBody>
                    <a:bodyPr/>
                    <a:lstStyle/>
                    <a:p>
                      <a:endParaRPr/>
                    </a:p>
                  </a:txBody>
                  <a:tcPr marL="0" marR="0" marT="0" marB="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F1F1F1"/>
                    </a:solidFill>
                  </a:tcPr>
                </a:tc>
                <a:extLst>
                  <a:ext uri="{0D108BD9-81ED-4DB2-BD59-A6C34878D82A}">
                    <a16:rowId xmlns:a16="http://schemas.microsoft.com/office/drawing/2014/main" val="10004"/>
                  </a:ext>
                </a:extLst>
              </a:tr>
              <a:tr h="121590">
                <a:tc vMerge="1">
                  <a:txBody>
                    <a:bodyPr/>
                    <a:lstStyle/>
                    <a:p>
                      <a:endParaRPr/>
                    </a:p>
                  </a:txBody>
                  <a:tcPr marL="0" marR="0" marT="0" marB="0" vert="vert27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DAECEE"/>
                    </a:solidFill>
                  </a:tcPr>
                </a:tc>
                <a:tc vMerge="1">
                  <a:txBody>
                    <a:bodyPr/>
                    <a:lstStyle/>
                    <a:p>
                      <a:endParaRPr/>
                    </a:p>
                  </a:txBody>
                  <a:tcPr marL="0" marR="0" marT="0" marB="0">
                    <a:lnL w="28575">
                      <a:solidFill>
                        <a:srgbClr val="333399"/>
                      </a:solidFill>
                      <a:prstDash val="solid"/>
                    </a:lnL>
                    <a:lnR w="28575">
                      <a:solidFill>
                        <a:srgbClr val="93B1B5"/>
                      </a:solidFill>
                      <a:prstDash val="solid"/>
                    </a:lnR>
                    <a:lnB w="28575">
                      <a:solidFill>
                        <a:srgbClr val="93B1B5"/>
                      </a:solidFill>
                      <a:prstDash val="solid"/>
                    </a:lnB>
                  </a:tcPr>
                </a:tc>
                <a:tc rowSpan="2" gridSpan="2">
                  <a:txBody>
                    <a:bodyPr/>
                    <a:lstStyle/>
                    <a:p>
                      <a:pPr>
                        <a:lnSpc>
                          <a:spcPct val="100000"/>
                        </a:lnSpc>
                      </a:pPr>
                      <a:endParaRPr sz="1300">
                        <a:latin typeface="Times New Roman"/>
                        <a:cs typeface="Times New Roman"/>
                      </a:endParaRPr>
                    </a:p>
                  </a:txBody>
                  <a:tcPr marL="0" marR="0" marT="0" marB="0">
                    <a:lnL w="53975">
                      <a:solidFill>
                        <a:srgbClr val="93B1B5"/>
                      </a:solidFill>
                      <a:prstDash val="solid"/>
                    </a:lnL>
                  </a:tcPr>
                </a:tc>
                <a:tc rowSpan="2" hMerge="1">
                  <a:txBody>
                    <a:bodyPr/>
                    <a:lstStyle/>
                    <a:p>
                      <a:endParaRPr/>
                    </a:p>
                  </a:txBody>
                  <a:tcPr marL="0" marR="0" marT="0" marB="0"/>
                </a:tc>
                <a:extLst>
                  <a:ext uri="{0D108BD9-81ED-4DB2-BD59-A6C34878D82A}">
                    <a16:rowId xmlns:a16="http://schemas.microsoft.com/office/drawing/2014/main" val="10005"/>
                  </a:ext>
                </a:extLst>
              </a:tr>
              <a:tr h="103961">
                <a:tc vMerge="1">
                  <a:txBody>
                    <a:bodyPr/>
                    <a:lstStyle/>
                    <a:p>
                      <a:endParaRPr/>
                    </a:p>
                  </a:txBody>
                  <a:tcPr marL="0" marR="0" marT="0" marB="0" vert="vert27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DAECEE"/>
                    </a:solidFill>
                  </a:tcPr>
                </a:tc>
                <a:tc rowSpan="5">
                  <a:txBody>
                    <a:bodyPr/>
                    <a:lstStyle/>
                    <a:p>
                      <a:pPr>
                        <a:lnSpc>
                          <a:spcPct val="100000"/>
                        </a:lnSpc>
                      </a:pPr>
                      <a:endParaRPr sz="2100">
                        <a:latin typeface="Times New Roman"/>
                        <a:cs typeface="Times New Roman"/>
                      </a:endParaRPr>
                    </a:p>
                  </a:txBody>
                  <a:tcPr marL="0" marR="0" marT="0" marB="0">
                    <a:lnL w="28575">
                      <a:solidFill>
                        <a:srgbClr val="333399"/>
                      </a:solidFill>
                      <a:prstDash val="solid"/>
                    </a:lnL>
                    <a:lnR w="53975">
                      <a:solidFill>
                        <a:srgbClr val="93B1B5"/>
                      </a:solidFill>
                      <a:prstDash val="solid"/>
                    </a:lnR>
                    <a:lnT w="28575">
                      <a:solidFill>
                        <a:srgbClr val="93B1B5"/>
                      </a:solidFill>
                      <a:prstDash val="solid"/>
                    </a:lnT>
                  </a:tcPr>
                </a:tc>
                <a:tc gridSpan="2" vMerge="1">
                  <a:txBody>
                    <a:bodyPr/>
                    <a:lstStyle/>
                    <a:p>
                      <a:endParaRPr/>
                    </a:p>
                  </a:txBody>
                  <a:tcPr marL="0" marR="0" marT="0" marB="0">
                    <a:lnL w="53975">
                      <a:solidFill>
                        <a:srgbClr val="93B1B5"/>
                      </a:solidFill>
                      <a:prstDash val="solid"/>
                    </a:lnL>
                  </a:tcPr>
                </a:tc>
                <a:tc hMerge="1" vMerge="1">
                  <a:txBody>
                    <a:bodyPr/>
                    <a:lstStyle/>
                    <a:p>
                      <a:endParaRPr/>
                    </a:p>
                  </a:txBody>
                  <a:tcPr marL="0" marR="0" marT="0" marB="0"/>
                </a:tc>
                <a:extLst>
                  <a:ext uri="{0D108BD9-81ED-4DB2-BD59-A6C34878D82A}">
                    <a16:rowId xmlns:a16="http://schemas.microsoft.com/office/drawing/2014/main" val="10006"/>
                  </a:ext>
                </a:extLst>
              </a:tr>
              <a:tr h="587692">
                <a:tc vMerge="1">
                  <a:txBody>
                    <a:bodyPr/>
                    <a:lstStyle/>
                    <a:p>
                      <a:endParaRPr/>
                    </a:p>
                  </a:txBody>
                  <a:tcPr marL="0" marR="0" marT="0" marB="0" vert="vert27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DAECEE"/>
                    </a:solidFill>
                  </a:tcPr>
                </a:tc>
                <a:tc vMerge="1">
                  <a:txBody>
                    <a:bodyPr/>
                    <a:lstStyle/>
                    <a:p>
                      <a:endParaRPr/>
                    </a:p>
                  </a:txBody>
                  <a:tcPr marL="0" marR="0" marT="0" marB="0">
                    <a:lnL w="28575">
                      <a:solidFill>
                        <a:srgbClr val="333399"/>
                      </a:solidFill>
                      <a:prstDash val="solid"/>
                    </a:lnL>
                    <a:lnR w="53975">
                      <a:solidFill>
                        <a:srgbClr val="93B1B5"/>
                      </a:solidFill>
                      <a:prstDash val="solid"/>
                    </a:lnR>
                    <a:lnT w="28575">
                      <a:solidFill>
                        <a:srgbClr val="93B1B5"/>
                      </a:solidFill>
                      <a:prstDash val="solid"/>
                    </a:lnT>
                  </a:tcPr>
                </a:tc>
                <a:tc>
                  <a:txBody>
                    <a:bodyPr/>
                    <a:lstStyle/>
                    <a:p>
                      <a:pPr>
                        <a:lnSpc>
                          <a:spcPct val="100000"/>
                        </a:lnSpc>
                      </a:pPr>
                      <a:endParaRPr sz="2100">
                        <a:latin typeface="Times New Roman"/>
                        <a:cs typeface="Times New Roman"/>
                      </a:endParaRPr>
                    </a:p>
                  </a:txBody>
                  <a:tcPr marL="0" marR="0" marT="0" marB="0">
                    <a:lnL w="53975">
                      <a:solidFill>
                        <a:srgbClr val="93B1B5"/>
                      </a:solidFill>
                      <a:prstDash val="solid"/>
                    </a:lnL>
                    <a:lnR w="28575">
                      <a:solidFill>
                        <a:srgbClr val="333399"/>
                      </a:solidFill>
                      <a:prstDash val="solid"/>
                    </a:lnR>
                    <a:lnB w="28575">
                      <a:solidFill>
                        <a:srgbClr val="93B1B5"/>
                      </a:solidFill>
                      <a:prstDash val="solid"/>
                    </a:lnB>
                  </a:tcPr>
                </a:tc>
                <a:tc rowSpan="2">
                  <a:txBody>
                    <a:bodyPr/>
                    <a:lstStyle/>
                    <a:p>
                      <a:pPr marL="5715" algn="ctr">
                        <a:lnSpc>
                          <a:spcPts val="2120"/>
                        </a:lnSpc>
                      </a:pPr>
                      <a:r>
                        <a:rPr sz="2000" b="1" u="heavy" spc="-5" dirty="0">
                          <a:solidFill>
                            <a:srgbClr val="001F5F"/>
                          </a:solidFill>
                          <a:uFill>
                            <a:solidFill>
                              <a:srgbClr val="001F5F"/>
                            </a:solidFill>
                          </a:uFill>
                          <a:latin typeface="Arial"/>
                          <a:cs typeface="Arial"/>
                        </a:rPr>
                        <a:t>Oversight </a:t>
                      </a:r>
                      <a:r>
                        <a:rPr sz="2000" b="1" u="heavy" dirty="0">
                          <a:solidFill>
                            <a:srgbClr val="001F5F"/>
                          </a:solidFill>
                          <a:uFill>
                            <a:solidFill>
                              <a:srgbClr val="001F5F"/>
                            </a:solidFill>
                          </a:uFill>
                          <a:latin typeface="Arial"/>
                          <a:cs typeface="Arial"/>
                        </a:rPr>
                        <a:t>and</a:t>
                      </a:r>
                      <a:r>
                        <a:rPr sz="2000" b="1" u="heavy" spc="-80" dirty="0">
                          <a:solidFill>
                            <a:srgbClr val="001F5F"/>
                          </a:solidFill>
                          <a:uFill>
                            <a:solidFill>
                              <a:srgbClr val="001F5F"/>
                            </a:solidFill>
                          </a:uFill>
                          <a:latin typeface="Arial"/>
                          <a:cs typeface="Arial"/>
                        </a:rPr>
                        <a:t> </a:t>
                      </a:r>
                      <a:r>
                        <a:rPr sz="2000" b="1" u="heavy" dirty="0">
                          <a:solidFill>
                            <a:srgbClr val="001F5F"/>
                          </a:solidFill>
                          <a:uFill>
                            <a:solidFill>
                              <a:srgbClr val="001F5F"/>
                            </a:solidFill>
                          </a:uFill>
                          <a:latin typeface="Arial"/>
                          <a:cs typeface="Arial"/>
                        </a:rPr>
                        <a:t>Appraisal</a:t>
                      </a:r>
                      <a:endParaRPr sz="2000">
                        <a:latin typeface="Arial"/>
                        <a:cs typeface="Arial"/>
                      </a:endParaRPr>
                    </a:p>
                    <a:p>
                      <a:pPr marL="200025" marR="185420" algn="ctr">
                        <a:lnSpc>
                          <a:spcPct val="86300"/>
                        </a:lnSpc>
                        <a:spcBef>
                          <a:spcPts val="805"/>
                        </a:spcBef>
                      </a:pPr>
                      <a:r>
                        <a:rPr sz="2000" b="1" spc="-5" dirty="0">
                          <a:solidFill>
                            <a:srgbClr val="001F5F"/>
                          </a:solidFill>
                          <a:latin typeface="Arial"/>
                          <a:cs typeface="Arial"/>
                        </a:rPr>
                        <a:t>Evaluate </a:t>
                      </a:r>
                      <a:r>
                        <a:rPr sz="2000" b="1" dirty="0">
                          <a:solidFill>
                            <a:srgbClr val="001F5F"/>
                          </a:solidFill>
                          <a:latin typeface="Arial"/>
                          <a:cs typeface="Arial"/>
                        </a:rPr>
                        <a:t>the CSA and hold them</a:t>
                      </a:r>
                      <a:r>
                        <a:rPr sz="2000" b="1" spc="-155" dirty="0">
                          <a:solidFill>
                            <a:srgbClr val="001F5F"/>
                          </a:solidFill>
                          <a:latin typeface="Arial"/>
                          <a:cs typeface="Arial"/>
                        </a:rPr>
                        <a:t> </a:t>
                      </a:r>
                      <a:r>
                        <a:rPr sz="2000" b="1" dirty="0">
                          <a:solidFill>
                            <a:srgbClr val="001F5F"/>
                          </a:solidFill>
                          <a:latin typeface="Arial"/>
                          <a:cs typeface="Arial"/>
                        </a:rPr>
                        <a:t>accountable,  </a:t>
                      </a:r>
                      <a:r>
                        <a:rPr sz="2000" b="1" spc="-5" dirty="0">
                          <a:solidFill>
                            <a:srgbClr val="001F5F"/>
                          </a:solidFill>
                          <a:latin typeface="Arial"/>
                          <a:cs typeface="Arial"/>
                        </a:rPr>
                        <a:t>monitor </a:t>
                      </a:r>
                      <a:r>
                        <a:rPr sz="2000" b="1" dirty="0">
                          <a:solidFill>
                            <a:srgbClr val="001F5F"/>
                          </a:solidFill>
                          <a:latin typeface="Arial"/>
                          <a:cs typeface="Arial"/>
                        </a:rPr>
                        <a:t>the </a:t>
                      </a:r>
                      <a:r>
                        <a:rPr sz="2000" b="1" spc="-5" dirty="0">
                          <a:solidFill>
                            <a:srgbClr val="001F5F"/>
                          </a:solidFill>
                          <a:latin typeface="Arial"/>
                          <a:cs typeface="Arial"/>
                        </a:rPr>
                        <a:t>effectiveness of policies, </a:t>
                      </a:r>
                      <a:r>
                        <a:rPr sz="2000" b="1" dirty="0">
                          <a:solidFill>
                            <a:srgbClr val="001F5F"/>
                          </a:solidFill>
                          <a:latin typeface="Arial"/>
                          <a:cs typeface="Arial"/>
                        </a:rPr>
                        <a:t>and  assess </a:t>
                      </a:r>
                      <a:r>
                        <a:rPr sz="2000" b="1" spc="-5" dirty="0">
                          <a:solidFill>
                            <a:srgbClr val="001F5F"/>
                          </a:solidFill>
                          <a:latin typeface="Arial"/>
                          <a:cs typeface="Arial"/>
                        </a:rPr>
                        <a:t>student achievement</a:t>
                      </a:r>
                      <a:r>
                        <a:rPr sz="2000" b="1" spc="-45" dirty="0">
                          <a:solidFill>
                            <a:srgbClr val="001F5F"/>
                          </a:solidFill>
                          <a:latin typeface="Arial"/>
                          <a:cs typeface="Arial"/>
                        </a:rPr>
                        <a:t> </a:t>
                      </a:r>
                      <a:r>
                        <a:rPr sz="2000" b="1" dirty="0">
                          <a:solidFill>
                            <a:srgbClr val="001F5F"/>
                          </a:solidFill>
                          <a:latin typeface="Arial"/>
                          <a:cs typeface="Arial"/>
                        </a:rPr>
                        <a:t>results</a:t>
                      </a:r>
                      <a:endParaRPr sz="2000">
                        <a:latin typeface="Arial"/>
                        <a:cs typeface="Arial"/>
                      </a:endParaRPr>
                    </a:p>
                  </a:txBody>
                  <a:tcPr marL="0" marR="0" marT="0" marB="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F1F1F1"/>
                    </a:solidFill>
                  </a:tcPr>
                </a:tc>
                <a:extLst>
                  <a:ext uri="{0D108BD9-81ED-4DB2-BD59-A6C34878D82A}">
                    <a16:rowId xmlns:a16="http://schemas.microsoft.com/office/drawing/2014/main" val="10007"/>
                  </a:ext>
                </a:extLst>
              </a:tr>
              <a:tr h="587311">
                <a:tc vMerge="1">
                  <a:txBody>
                    <a:bodyPr/>
                    <a:lstStyle/>
                    <a:p>
                      <a:endParaRPr/>
                    </a:p>
                  </a:txBody>
                  <a:tcPr marL="0" marR="0" marT="0" marB="0" vert="vert27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DAECEE"/>
                    </a:solidFill>
                  </a:tcPr>
                </a:tc>
                <a:tc vMerge="1">
                  <a:txBody>
                    <a:bodyPr/>
                    <a:lstStyle/>
                    <a:p>
                      <a:endParaRPr/>
                    </a:p>
                  </a:txBody>
                  <a:tcPr marL="0" marR="0" marT="0" marB="0">
                    <a:lnL w="28575">
                      <a:solidFill>
                        <a:srgbClr val="333399"/>
                      </a:solidFill>
                      <a:prstDash val="solid"/>
                    </a:lnL>
                    <a:lnR w="53975">
                      <a:solidFill>
                        <a:srgbClr val="93B1B5"/>
                      </a:solidFill>
                      <a:prstDash val="solid"/>
                    </a:lnR>
                    <a:lnT w="28575">
                      <a:solidFill>
                        <a:srgbClr val="93B1B5"/>
                      </a:solidFill>
                      <a:prstDash val="solid"/>
                    </a:lnT>
                  </a:tcPr>
                </a:tc>
                <a:tc>
                  <a:txBody>
                    <a:bodyPr/>
                    <a:lstStyle/>
                    <a:p>
                      <a:pPr>
                        <a:lnSpc>
                          <a:spcPct val="100000"/>
                        </a:lnSpc>
                      </a:pPr>
                      <a:endParaRPr sz="2100">
                        <a:latin typeface="Times New Roman"/>
                        <a:cs typeface="Times New Roman"/>
                      </a:endParaRPr>
                    </a:p>
                  </a:txBody>
                  <a:tcPr marL="0" marR="0" marT="0" marB="0">
                    <a:lnL w="28575">
                      <a:solidFill>
                        <a:srgbClr val="93B1B5"/>
                      </a:solidFill>
                      <a:prstDash val="solid"/>
                    </a:lnL>
                    <a:lnR w="28575">
                      <a:solidFill>
                        <a:srgbClr val="333399"/>
                      </a:solidFill>
                      <a:prstDash val="solid"/>
                    </a:lnR>
                    <a:lnT w="28575">
                      <a:solidFill>
                        <a:srgbClr val="93B1B5"/>
                      </a:solidFill>
                      <a:prstDash val="solid"/>
                    </a:lnT>
                  </a:tcPr>
                </a:tc>
                <a:tc vMerge="1">
                  <a:txBody>
                    <a:bodyPr/>
                    <a:lstStyle/>
                    <a:p>
                      <a:endParaRPr/>
                    </a:p>
                  </a:txBody>
                  <a:tcPr marL="0" marR="0" marT="0" marB="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F1F1F1"/>
                    </a:solidFill>
                  </a:tcPr>
                </a:tc>
                <a:extLst>
                  <a:ext uri="{0D108BD9-81ED-4DB2-BD59-A6C34878D82A}">
                    <a16:rowId xmlns:a16="http://schemas.microsoft.com/office/drawing/2014/main" val="10008"/>
                  </a:ext>
                </a:extLst>
              </a:tr>
              <a:tr h="225551">
                <a:tc vMerge="1">
                  <a:txBody>
                    <a:bodyPr/>
                    <a:lstStyle/>
                    <a:p>
                      <a:endParaRPr/>
                    </a:p>
                  </a:txBody>
                  <a:tcPr marL="0" marR="0" marT="0" marB="0" vert="vert27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DAECEE"/>
                    </a:solidFill>
                  </a:tcPr>
                </a:tc>
                <a:tc vMerge="1">
                  <a:txBody>
                    <a:bodyPr/>
                    <a:lstStyle/>
                    <a:p>
                      <a:endParaRPr/>
                    </a:p>
                  </a:txBody>
                  <a:tcPr marL="0" marR="0" marT="0" marB="0">
                    <a:lnL w="28575">
                      <a:solidFill>
                        <a:srgbClr val="333399"/>
                      </a:solidFill>
                      <a:prstDash val="solid"/>
                    </a:lnL>
                    <a:lnR w="53975">
                      <a:solidFill>
                        <a:srgbClr val="93B1B5"/>
                      </a:solidFill>
                      <a:prstDash val="solid"/>
                    </a:lnR>
                    <a:lnT w="28575">
                      <a:solidFill>
                        <a:srgbClr val="93B1B5"/>
                      </a:solidFill>
                      <a:prstDash val="solid"/>
                    </a:lnT>
                  </a:tcPr>
                </a:tc>
                <a:tc gridSpan="2">
                  <a:txBody>
                    <a:bodyPr/>
                    <a:lstStyle/>
                    <a:p>
                      <a:pPr>
                        <a:lnSpc>
                          <a:spcPct val="100000"/>
                        </a:lnSpc>
                      </a:pPr>
                      <a:endParaRPr sz="1300">
                        <a:latin typeface="Times New Roman"/>
                        <a:cs typeface="Times New Roman"/>
                      </a:endParaRPr>
                    </a:p>
                  </a:txBody>
                  <a:tcPr marL="0" marR="0" marT="0" marB="0">
                    <a:lnL w="28575">
                      <a:solidFill>
                        <a:srgbClr val="93B1B5"/>
                      </a:solidFill>
                      <a:prstDash val="solid"/>
                    </a:lnL>
                    <a:lnB w="28575">
                      <a:solidFill>
                        <a:srgbClr val="3333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453885">
                <a:tc vMerge="1">
                  <a:txBody>
                    <a:bodyPr/>
                    <a:lstStyle/>
                    <a:p>
                      <a:endParaRPr/>
                    </a:p>
                  </a:txBody>
                  <a:tcPr marL="0" marR="0" marT="0" marB="0" vert="vert27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DAECEE"/>
                    </a:solidFill>
                  </a:tcPr>
                </a:tc>
                <a:tc vMerge="1">
                  <a:txBody>
                    <a:bodyPr/>
                    <a:lstStyle/>
                    <a:p>
                      <a:endParaRPr/>
                    </a:p>
                  </a:txBody>
                  <a:tcPr marL="0" marR="0" marT="0" marB="0">
                    <a:lnL w="28575">
                      <a:solidFill>
                        <a:srgbClr val="333399"/>
                      </a:solidFill>
                      <a:prstDash val="solid"/>
                    </a:lnL>
                    <a:lnR w="53975">
                      <a:solidFill>
                        <a:srgbClr val="93B1B5"/>
                      </a:solidFill>
                      <a:prstDash val="solid"/>
                    </a:lnR>
                    <a:lnT w="28575">
                      <a:solidFill>
                        <a:srgbClr val="93B1B5"/>
                      </a:solidFill>
                      <a:prstDash val="solid"/>
                    </a:lnT>
                  </a:tcPr>
                </a:tc>
                <a:tc>
                  <a:txBody>
                    <a:bodyPr/>
                    <a:lstStyle/>
                    <a:p>
                      <a:pPr>
                        <a:lnSpc>
                          <a:spcPct val="100000"/>
                        </a:lnSpc>
                      </a:pPr>
                      <a:endParaRPr sz="2100">
                        <a:latin typeface="Times New Roman"/>
                        <a:cs typeface="Times New Roman"/>
                      </a:endParaRPr>
                    </a:p>
                  </a:txBody>
                  <a:tcPr marL="0" marR="0" marT="0" marB="0">
                    <a:lnL w="28575">
                      <a:solidFill>
                        <a:srgbClr val="93B1B5"/>
                      </a:solidFill>
                      <a:prstDash val="solid"/>
                    </a:lnL>
                    <a:lnR w="28575">
                      <a:solidFill>
                        <a:srgbClr val="333399"/>
                      </a:solidFill>
                      <a:prstDash val="solid"/>
                    </a:lnR>
                    <a:lnT w="28575">
                      <a:solidFill>
                        <a:srgbClr val="333399"/>
                      </a:solidFill>
                      <a:prstDash val="solid"/>
                    </a:lnT>
                    <a:lnB w="28575">
                      <a:solidFill>
                        <a:srgbClr val="93B1B5"/>
                      </a:solidFill>
                      <a:prstDash val="solid"/>
                    </a:lnB>
                  </a:tcPr>
                </a:tc>
                <a:tc rowSpan="2">
                  <a:txBody>
                    <a:bodyPr/>
                    <a:lstStyle/>
                    <a:p>
                      <a:pPr marL="1303655" marR="146685" indent="-1144905">
                        <a:lnSpc>
                          <a:spcPts val="2080"/>
                        </a:lnSpc>
                        <a:spcBef>
                          <a:spcPts val="1475"/>
                        </a:spcBef>
                      </a:pPr>
                      <a:r>
                        <a:rPr sz="2000" b="1" u="heavy" spc="-5" dirty="0">
                          <a:solidFill>
                            <a:srgbClr val="001F5F"/>
                          </a:solidFill>
                          <a:uFill>
                            <a:solidFill>
                              <a:srgbClr val="001F5F"/>
                            </a:solidFill>
                          </a:uFill>
                          <a:latin typeface="Arial"/>
                          <a:cs typeface="Arial"/>
                        </a:rPr>
                        <a:t>Provide </a:t>
                      </a:r>
                      <a:r>
                        <a:rPr sz="2000" b="1" u="heavy" dirty="0">
                          <a:solidFill>
                            <a:srgbClr val="001F5F"/>
                          </a:solidFill>
                          <a:uFill>
                            <a:solidFill>
                              <a:srgbClr val="001F5F"/>
                            </a:solidFill>
                          </a:uFill>
                          <a:latin typeface="Arial"/>
                          <a:cs typeface="Arial"/>
                        </a:rPr>
                        <a:t>for </a:t>
                      </a:r>
                      <a:r>
                        <a:rPr sz="2000" b="1" u="heavy" spc="5" dirty="0">
                          <a:solidFill>
                            <a:srgbClr val="001F5F"/>
                          </a:solidFill>
                          <a:uFill>
                            <a:solidFill>
                              <a:srgbClr val="001F5F"/>
                            </a:solidFill>
                          </a:uFill>
                          <a:latin typeface="Arial"/>
                          <a:cs typeface="Arial"/>
                        </a:rPr>
                        <a:t>2-way </a:t>
                      </a:r>
                      <a:r>
                        <a:rPr sz="2000" b="1" u="heavy" dirty="0">
                          <a:solidFill>
                            <a:srgbClr val="001F5F"/>
                          </a:solidFill>
                          <a:uFill>
                            <a:solidFill>
                              <a:srgbClr val="001F5F"/>
                            </a:solidFill>
                          </a:uFill>
                          <a:latin typeface="Arial"/>
                          <a:cs typeface="Arial"/>
                        </a:rPr>
                        <a:t>communication</a:t>
                      </a:r>
                      <a:r>
                        <a:rPr sz="2000" b="1" dirty="0">
                          <a:solidFill>
                            <a:srgbClr val="001F5F"/>
                          </a:solidFill>
                          <a:latin typeface="Arial"/>
                          <a:cs typeface="Arial"/>
                        </a:rPr>
                        <a:t> between</a:t>
                      </a:r>
                      <a:r>
                        <a:rPr sz="2000" b="1" spc="-135" dirty="0">
                          <a:solidFill>
                            <a:srgbClr val="001F5F"/>
                          </a:solidFill>
                          <a:latin typeface="Arial"/>
                          <a:cs typeface="Arial"/>
                        </a:rPr>
                        <a:t> </a:t>
                      </a:r>
                      <a:r>
                        <a:rPr sz="2000" b="1" dirty="0">
                          <a:solidFill>
                            <a:srgbClr val="001F5F"/>
                          </a:solidFill>
                          <a:latin typeface="Arial"/>
                          <a:cs typeface="Arial"/>
                        </a:rPr>
                        <a:t>the  </a:t>
                      </a:r>
                      <a:r>
                        <a:rPr sz="2000" b="1" spc="-5" dirty="0">
                          <a:solidFill>
                            <a:srgbClr val="001F5F"/>
                          </a:solidFill>
                          <a:latin typeface="Arial"/>
                          <a:cs typeface="Arial"/>
                        </a:rPr>
                        <a:t>community </a:t>
                      </a:r>
                      <a:r>
                        <a:rPr sz="2000" b="1" dirty="0">
                          <a:solidFill>
                            <a:srgbClr val="001F5F"/>
                          </a:solidFill>
                          <a:latin typeface="Arial"/>
                          <a:cs typeface="Arial"/>
                        </a:rPr>
                        <a:t>and the</a:t>
                      </a:r>
                      <a:r>
                        <a:rPr sz="2000" b="1" spc="-35" dirty="0">
                          <a:solidFill>
                            <a:srgbClr val="001F5F"/>
                          </a:solidFill>
                          <a:latin typeface="Arial"/>
                          <a:cs typeface="Arial"/>
                        </a:rPr>
                        <a:t> </a:t>
                      </a:r>
                      <a:r>
                        <a:rPr sz="2000" b="1" spc="-5" dirty="0">
                          <a:solidFill>
                            <a:srgbClr val="001F5F"/>
                          </a:solidFill>
                          <a:latin typeface="Arial"/>
                          <a:cs typeface="Arial"/>
                        </a:rPr>
                        <a:t>district.</a:t>
                      </a:r>
                      <a:endParaRPr sz="2000">
                        <a:latin typeface="Arial"/>
                        <a:cs typeface="Arial"/>
                      </a:endParaRPr>
                    </a:p>
                  </a:txBody>
                  <a:tcPr marL="0" marR="0" marT="187325" marB="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F1F1F1"/>
                    </a:solidFill>
                  </a:tcPr>
                </a:tc>
                <a:extLst>
                  <a:ext uri="{0D108BD9-81ED-4DB2-BD59-A6C34878D82A}">
                    <a16:rowId xmlns:a16="http://schemas.microsoft.com/office/drawing/2014/main" val="10010"/>
                  </a:ext>
                </a:extLst>
              </a:tr>
              <a:tr h="452894">
                <a:tc vMerge="1">
                  <a:txBody>
                    <a:bodyPr/>
                    <a:lstStyle/>
                    <a:p>
                      <a:endParaRPr/>
                    </a:p>
                  </a:txBody>
                  <a:tcPr marL="0" marR="0" marT="0" marB="0" vert="vert27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DAECEE"/>
                    </a:solidFill>
                  </a:tcPr>
                </a:tc>
                <a:tc gridSpan="2">
                  <a:txBody>
                    <a:bodyPr/>
                    <a:lstStyle/>
                    <a:p>
                      <a:pPr>
                        <a:lnSpc>
                          <a:spcPct val="100000"/>
                        </a:lnSpc>
                      </a:pPr>
                      <a:endParaRPr sz="2100">
                        <a:latin typeface="Times New Roman"/>
                        <a:cs typeface="Times New Roman"/>
                      </a:endParaRPr>
                    </a:p>
                  </a:txBody>
                  <a:tcPr marL="0" marR="0" marT="0" marB="0">
                    <a:lnL w="28575">
                      <a:solidFill>
                        <a:srgbClr val="333399"/>
                      </a:solidFill>
                      <a:prstDash val="solid"/>
                    </a:lnL>
                    <a:lnR w="28575">
                      <a:solidFill>
                        <a:srgbClr val="333399"/>
                      </a:solidFill>
                      <a:prstDash val="solid"/>
                    </a:lnR>
                  </a:tcPr>
                </a:tc>
                <a:tc hMerge="1">
                  <a:txBody>
                    <a:bodyPr/>
                    <a:lstStyle/>
                    <a:p>
                      <a:endParaRPr/>
                    </a:p>
                  </a:txBody>
                  <a:tcPr marL="0" marR="0" marT="0" marB="0"/>
                </a:tc>
                <a:tc vMerge="1">
                  <a:txBody>
                    <a:bodyPr/>
                    <a:lstStyle/>
                    <a:p>
                      <a:endParaRPr/>
                    </a:p>
                  </a:txBody>
                  <a:tcPr marL="0" marR="0" marT="187325" marB="0">
                    <a:lnL w="28575">
                      <a:solidFill>
                        <a:srgbClr val="333399"/>
                      </a:solidFill>
                      <a:prstDash val="solid"/>
                    </a:lnL>
                    <a:lnR w="28575">
                      <a:solidFill>
                        <a:srgbClr val="333399"/>
                      </a:solidFill>
                      <a:prstDash val="solid"/>
                    </a:lnR>
                    <a:lnT w="28575">
                      <a:solidFill>
                        <a:srgbClr val="333399"/>
                      </a:solidFill>
                      <a:prstDash val="solid"/>
                    </a:lnT>
                    <a:lnB w="28575">
                      <a:solidFill>
                        <a:srgbClr val="333399"/>
                      </a:solidFill>
                      <a:prstDash val="solid"/>
                    </a:lnB>
                    <a:solidFill>
                      <a:srgbClr val="F1F1F1"/>
                    </a:solidFill>
                  </a:tcPr>
                </a:tc>
                <a:extLst>
                  <a:ext uri="{0D108BD9-81ED-4DB2-BD59-A6C34878D82A}">
                    <a16:rowId xmlns:a16="http://schemas.microsoft.com/office/drawing/2014/main" val="10011"/>
                  </a:ext>
                </a:extLst>
              </a:tr>
            </a:tbl>
          </a:graphicData>
        </a:graphic>
      </p:graphicFrame>
      <p:sp>
        <p:nvSpPr>
          <p:cNvPr id="4" name="object 4"/>
          <p:cNvSpPr txBox="1"/>
          <p:nvPr/>
        </p:nvSpPr>
        <p:spPr>
          <a:xfrm>
            <a:off x="1243063" y="2795891"/>
            <a:ext cx="480059" cy="1830705"/>
          </a:xfrm>
          <a:prstGeom prst="rect">
            <a:avLst/>
          </a:prstGeom>
        </p:spPr>
        <p:txBody>
          <a:bodyPr vert="vert270" wrap="square" lIns="0" tIns="0" rIns="0" bIns="0" rtlCol="0">
            <a:spAutoFit/>
          </a:bodyPr>
          <a:lstStyle/>
          <a:p>
            <a:pPr marL="12700">
              <a:lnSpc>
                <a:spcPts val="3640"/>
              </a:lnSpc>
            </a:pPr>
            <a:r>
              <a:rPr sz="3200" spc="-5" dirty="0">
                <a:solidFill>
                  <a:srgbClr val="A10000"/>
                </a:solidFill>
                <a:latin typeface="Arial"/>
                <a:cs typeface="Arial"/>
              </a:rPr>
              <a:t>E</a:t>
            </a:r>
            <a:r>
              <a:rPr sz="3200" spc="-10" dirty="0">
                <a:solidFill>
                  <a:srgbClr val="A10000"/>
                </a:solidFill>
                <a:latin typeface="Arial"/>
                <a:cs typeface="Arial"/>
              </a:rPr>
              <a:t>du</a:t>
            </a:r>
            <a:r>
              <a:rPr sz="3200" spc="5" dirty="0">
                <a:solidFill>
                  <a:srgbClr val="A10000"/>
                </a:solidFill>
                <a:latin typeface="Arial"/>
                <a:cs typeface="Arial"/>
              </a:rPr>
              <a:t>c</a:t>
            </a:r>
            <a:r>
              <a:rPr sz="3200" spc="-10" dirty="0">
                <a:solidFill>
                  <a:srgbClr val="A10000"/>
                </a:solidFill>
                <a:latin typeface="Arial"/>
                <a:cs typeface="Arial"/>
              </a:rPr>
              <a:t>a</a:t>
            </a:r>
            <a:r>
              <a:rPr sz="3200" spc="-5" dirty="0">
                <a:solidFill>
                  <a:srgbClr val="A10000"/>
                </a:solidFill>
                <a:latin typeface="Arial"/>
                <a:cs typeface="Arial"/>
              </a:rPr>
              <a:t>ti</a:t>
            </a:r>
            <a:r>
              <a:rPr sz="3200" spc="-10" dirty="0">
                <a:solidFill>
                  <a:srgbClr val="A10000"/>
                </a:solidFill>
                <a:latin typeface="Arial"/>
                <a:cs typeface="Arial"/>
              </a:rPr>
              <a:t>on</a:t>
            </a:r>
            <a:endParaRPr sz="3200">
              <a:latin typeface="Arial"/>
              <a:cs typeface="Aria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E7D32A-0E27-4168-72E7-A73FCF3D4F90}"/>
              </a:ext>
            </a:extLst>
          </p:cNvPr>
          <p:cNvPicPr>
            <a:picLocks noChangeAspect="1"/>
          </p:cNvPicPr>
          <p:nvPr/>
        </p:nvPicPr>
        <p:blipFill>
          <a:blip r:embed="rId2"/>
          <a:stretch>
            <a:fillRect/>
          </a:stretch>
        </p:blipFill>
        <p:spPr>
          <a:xfrm>
            <a:off x="0" y="0"/>
            <a:ext cx="9144000" cy="6413559"/>
          </a:xfrm>
          <a:prstGeom prst="rect">
            <a:avLst/>
          </a:prstGeom>
        </p:spPr>
      </p:pic>
    </p:spTree>
    <p:extLst>
      <p:ext uri="{BB962C8B-B14F-4D97-AF65-F5344CB8AC3E}">
        <p14:creationId xmlns:p14="http://schemas.microsoft.com/office/powerpoint/2010/main" val="25818623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163E7D-851B-EA6A-85B1-BAC29148A0C3}"/>
              </a:ext>
            </a:extLst>
          </p:cNvPr>
          <p:cNvSpPr>
            <a:spLocks noGrp="1"/>
          </p:cNvSpPr>
          <p:nvPr>
            <p:ph type="title"/>
          </p:nvPr>
        </p:nvSpPr>
        <p:spPr>
          <a:xfrm>
            <a:off x="762000" y="152400"/>
            <a:ext cx="7696200" cy="647700"/>
          </a:xfrm>
        </p:spPr>
        <p:txBody>
          <a:bodyPr/>
          <a:lstStyle/>
          <a:p>
            <a:r>
              <a:rPr lang="en-US" sz="3200" dirty="0">
                <a:solidFill>
                  <a:schemeClr val="tx1"/>
                </a:solidFill>
                <a:latin typeface="Calibri" panose="020F0502020204030204" pitchFamily="34" charset="0"/>
                <a:cs typeface="Calibri" panose="020F0502020204030204" pitchFamily="34" charset="0"/>
              </a:rPr>
              <a:t>Who is Accountable?</a:t>
            </a:r>
          </a:p>
        </p:txBody>
      </p:sp>
      <p:graphicFrame>
        <p:nvGraphicFramePr>
          <p:cNvPr id="5" name="Content Placeholder 4">
            <a:extLst>
              <a:ext uri="{FF2B5EF4-FFF2-40B4-BE49-F238E27FC236}">
                <a16:creationId xmlns:a16="http://schemas.microsoft.com/office/drawing/2014/main" id="{6DDFE958-9657-E457-04B6-7AF44A77246B}"/>
              </a:ext>
            </a:extLst>
          </p:cNvPr>
          <p:cNvGraphicFramePr>
            <a:graphicFrameLocks noGrp="1" noChangeAspect="1"/>
          </p:cNvGraphicFramePr>
          <p:nvPr>
            <p:ph idx="1"/>
            <p:extLst>
              <p:ext uri="{D42A27DB-BD31-4B8C-83A1-F6EECF244321}">
                <p14:modId xmlns:p14="http://schemas.microsoft.com/office/powerpoint/2010/main" val="182603822"/>
              </p:ext>
            </p:extLst>
          </p:nvPr>
        </p:nvGraphicFramePr>
        <p:xfrm>
          <a:off x="274325" y="1213182"/>
          <a:ext cx="3350606" cy="2103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89EC42F-62F9-EE9C-9706-D622308FB184}"/>
              </a:ext>
            </a:extLst>
          </p:cNvPr>
          <p:cNvSpPr txBox="1"/>
          <p:nvPr/>
        </p:nvSpPr>
        <p:spPr>
          <a:xfrm>
            <a:off x="3687306" y="1213169"/>
            <a:ext cx="4553989" cy="2708434"/>
          </a:xfrm>
          <a:prstGeom prst="rect">
            <a:avLst/>
          </a:prstGeom>
          <a:noFill/>
        </p:spPr>
        <p:txBody>
          <a:bodyPr wrap="square">
            <a:spAutoFit/>
          </a:bodyPr>
          <a:lstStyle/>
          <a:p>
            <a:pPr marL="0" indent="0">
              <a:buNone/>
            </a:pPr>
            <a:r>
              <a:rPr lang="en-US" b="1" dirty="0"/>
              <a:t>Provisions Apply to </a:t>
            </a:r>
            <a:r>
              <a:rPr lang="en-US" b="1" u="sng" dirty="0"/>
              <a:t>all School Officials</a:t>
            </a:r>
            <a:r>
              <a:rPr lang="en-US" dirty="0"/>
              <a:t>:</a:t>
            </a:r>
          </a:p>
          <a:p>
            <a:pPr marL="285750" indent="-285750">
              <a:buClr>
                <a:srgbClr val="993333"/>
              </a:buClr>
              <a:buFont typeface="Arial" panose="020B0604020202020204" pitchFamily="34" charset="0"/>
              <a:buChar char="•"/>
            </a:pPr>
            <a:r>
              <a:rPr lang="en-US" dirty="0"/>
              <a:t>Board members/charter school trustees</a:t>
            </a:r>
          </a:p>
          <a:p>
            <a:pPr marL="285750" indent="-285750">
              <a:buClr>
                <a:srgbClr val="993333"/>
              </a:buClr>
              <a:buFont typeface="Arial" panose="020B0604020202020204" pitchFamily="34" charset="0"/>
              <a:buChar char="•"/>
            </a:pPr>
            <a:r>
              <a:rPr lang="en-US"/>
              <a:t>Some </a:t>
            </a:r>
            <a:r>
              <a:rPr lang="en-US" dirty="0"/>
              <a:t>NJSBA staff/officers</a:t>
            </a:r>
          </a:p>
          <a:p>
            <a:pPr marL="285750" indent="-285750">
              <a:buClr>
                <a:srgbClr val="993333"/>
              </a:buClr>
              <a:buFont typeface="Arial" panose="020B0604020202020204" pitchFamily="34" charset="0"/>
              <a:buChar char="•"/>
            </a:pPr>
            <a:r>
              <a:rPr lang="en-US" dirty="0"/>
              <a:t>Administrators</a:t>
            </a:r>
          </a:p>
          <a:p>
            <a:pPr lvl="1"/>
            <a:r>
              <a:rPr lang="en-US" sz="1400" dirty="0"/>
              <a:t>-Holds certificate to serve as School Administrator, Principal, or Business Administrator</a:t>
            </a:r>
          </a:p>
          <a:p>
            <a:pPr lvl="1"/>
            <a:r>
              <a:rPr lang="en-US" sz="1400" dirty="0"/>
              <a:t>-Holds a position that is responsible for making recommendations regarding hiring or the purchase/acquisition of property and services. (Either no certification or supervisor certification)</a:t>
            </a:r>
          </a:p>
        </p:txBody>
      </p:sp>
      <p:graphicFrame>
        <p:nvGraphicFramePr>
          <p:cNvPr id="7" name="Diagram 6">
            <a:extLst>
              <a:ext uri="{FF2B5EF4-FFF2-40B4-BE49-F238E27FC236}">
                <a16:creationId xmlns:a16="http://schemas.microsoft.com/office/drawing/2014/main" id="{1FC33327-3F71-AA5F-85FA-5EC6BE18B0C8}"/>
              </a:ext>
            </a:extLst>
          </p:cNvPr>
          <p:cNvGraphicFramePr>
            <a:graphicFrameLocks noChangeAspect="1"/>
          </p:cNvGraphicFramePr>
          <p:nvPr>
            <p:extLst>
              <p:ext uri="{D42A27DB-BD31-4B8C-83A1-F6EECF244321}">
                <p14:modId xmlns:p14="http://schemas.microsoft.com/office/powerpoint/2010/main" val="2315256150"/>
              </p:ext>
            </p:extLst>
          </p:nvPr>
        </p:nvGraphicFramePr>
        <p:xfrm>
          <a:off x="340602" y="3729384"/>
          <a:ext cx="3346704" cy="22311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ontent Placeholder 3">
            <a:extLst>
              <a:ext uri="{FF2B5EF4-FFF2-40B4-BE49-F238E27FC236}">
                <a16:creationId xmlns:a16="http://schemas.microsoft.com/office/drawing/2014/main" id="{665C913D-1D5E-8C85-5E11-66209021466B}"/>
              </a:ext>
            </a:extLst>
          </p:cNvPr>
          <p:cNvSpPr txBox="1">
            <a:spLocks/>
          </p:cNvSpPr>
          <p:nvPr/>
        </p:nvSpPr>
        <p:spPr>
          <a:xfrm>
            <a:off x="3855025" y="4240297"/>
            <a:ext cx="3733800" cy="1404534"/>
          </a:xfrm>
          <a:prstGeom prst="rect">
            <a:avLst/>
          </a:prstGeom>
        </p:spPr>
        <p:txBody>
          <a:bodyPr/>
          <a:lstStyle>
            <a:lvl1pPr marL="257175" indent="-257175" algn="l" rtl="0" eaLnBrk="1" fontAlgn="base" hangingPunct="1">
              <a:spcBef>
                <a:spcPct val="20000"/>
              </a:spcBef>
              <a:spcAft>
                <a:spcPct val="0"/>
              </a:spcAft>
              <a:buClr>
                <a:srgbClr val="993333"/>
              </a:buClr>
              <a:buChar char="•"/>
              <a:defRPr sz="2400">
                <a:solidFill>
                  <a:srgbClr val="003366"/>
                </a:solidFill>
                <a:latin typeface="+mn-lt"/>
                <a:ea typeface="+mn-ea"/>
                <a:cs typeface="ＭＳ Ｐゴシック" charset="0"/>
              </a:defRPr>
            </a:lvl1pPr>
            <a:lvl2pPr marL="557213" indent="-214313" algn="l" rtl="0" eaLnBrk="1" fontAlgn="base" hangingPunct="1">
              <a:spcBef>
                <a:spcPct val="20000"/>
              </a:spcBef>
              <a:spcAft>
                <a:spcPct val="0"/>
              </a:spcAft>
              <a:buClr>
                <a:srgbClr val="993333"/>
              </a:buClr>
              <a:buChar char="–"/>
              <a:defRPr sz="2100">
                <a:solidFill>
                  <a:srgbClr val="003366"/>
                </a:solidFill>
                <a:latin typeface="+mn-lt"/>
                <a:ea typeface="+mn-ea"/>
              </a:defRPr>
            </a:lvl2pPr>
            <a:lvl3pPr marL="857250" indent="-171450" algn="l" rtl="0" eaLnBrk="1" fontAlgn="base" hangingPunct="1">
              <a:spcBef>
                <a:spcPct val="20000"/>
              </a:spcBef>
              <a:spcAft>
                <a:spcPct val="0"/>
              </a:spcAft>
              <a:buClr>
                <a:srgbClr val="993333"/>
              </a:buClr>
              <a:buChar char="•"/>
              <a:defRPr sz="1800">
                <a:solidFill>
                  <a:srgbClr val="003366"/>
                </a:solidFill>
                <a:latin typeface="+mn-lt"/>
                <a:ea typeface="+mn-ea"/>
              </a:defRPr>
            </a:lvl3pPr>
            <a:lvl4pPr marL="1200150" indent="-171450" algn="l" rtl="0" eaLnBrk="1" fontAlgn="base" hangingPunct="1">
              <a:spcBef>
                <a:spcPct val="20000"/>
              </a:spcBef>
              <a:spcAft>
                <a:spcPct val="0"/>
              </a:spcAft>
              <a:buClr>
                <a:srgbClr val="993333"/>
              </a:buClr>
              <a:buChar char="–"/>
              <a:defRPr sz="1500">
                <a:solidFill>
                  <a:srgbClr val="003366"/>
                </a:solidFill>
                <a:latin typeface="+mn-lt"/>
                <a:ea typeface="+mn-ea"/>
              </a:defRPr>
            </a:lvl4pPr>
            <a:lvl5pPr marL="1543050" indent="-171450" algn="l" rtl="0" eaLnBrk="1" fontAlgn="base" hangingPunct="1">
              <a:spcBef>
                <a:spcPct val="20000"/>
              </a:spcBef>
              <a:spcAft>
                <a:spcPct val="0"/>
              </a:spcAft>
              <a:buClr>
                <a:srgbClr val="993333"/>
              </a:buClr>
              <a:buChar char="»"/>
              <a:defRPr sz="1500">
                <a:solidFill>
                  <a:srgbClr val="003366"/>
                </a:solidFill>
                <a:latin typeface="+mn-lt"/>
                <a:ea typeface="+mn-ea"/>
              </a:defRPr>
            </a:lvl5pPr>
            <a:lvl6pPr marL="1885950" indent="-171450" algn="l" rtl="0" eaLnBrk="1" fontAlgn="base" hangingPunct="1">
              <a:spcBef>
                <a:spcPct val="20000"/>
              </a:spcBef>
              <a:spcAft>
                <a:spcPct val="0"/>
              </a:spcAft>
              <a:buClr>
                <a:srgbClr val="993333"/>
              </a:buClr>
              <a:buChar char="»"/>
              <a:defRPr sz="1500">
                <a:solidFill>
                  <a:srgbClr val="003366"/>
                </a:solidFill>
                <a:latin typeface="+mn-lt"/>
                <a:ea typeface="+mn-ea"/>
              </a:defRPr>
            </a:lvl6pPr>
            <a:lvl7pPr marL="2228850" indent="-171450" algn="l" rtl="0" eaLnBrk="1" fontAlgn="base" hangingPunct="1">
              <a:spcBef>
                <a:spcPct val="20000"/>
              </a:spcBef>
              <a:spcAft>
                <a:spcPct val="0"/>
              </a:spcAft>
              <a:buClr>
                <a:srgbClr val="993333"/>
              </a:buClr>
              <a:buChar char="»"/>
              <a:defRPr sz="1500">
                <a:solidFill>
                  <a:srgbClr val="003366"/>
                </a:solidFill>
                <a:latin typeface="+mn-lt"/>
                <a:ea typeface="+mn-ea"/>
              </a:defRPr>
            </a:lvl7pPr>
            <a:lvl8pPr marL="2571750" indent="-171450" algn="l" rtl="0" eaLnBrk="1" fontAlgn="base" hangingPunct="1">
              <a:spcBef>
                <a:spcPct val="20000"/>
              </a:spcBef>
              <a:spcAft>
                <a:spcPct val="0"/>
              </a:spcAft>
              <a:buClr>
                <a:srgbClr val="993333"/>
              </a:buClr>
              <a:buChar char="»"/>
              <a:defRPr sz="1500">
                <a:solidFill>
                  <a:srgbClr val="003366"/>
                </a:solidFill>
                <a:latin typeface="+mn-lt"/>
                <a:ea typeface="+mn-ea"/>
              </a:defRPr>
            </a:lvl8pPr>
            <a:lvl9pPr marL="2914650" indent="-171450" algn="l" rtl="0" eaLnBrk="1" fontAlgn="base" hangingPunct="1">
              <a:spcBef>
                <a:spcPct val="20000"/>
              </a:spcBef>
              <a:spcAft>
                <a:spcPct val="0"/>
              </a:spcAft>
              <a:buClr>
                <a:srgbClr val="993333"/>
              </a:buClr>
              <a:buChar char="»"/>
              <a:defRPr sz="1500">
                <a:solidFill>
                  <a:srgbClr val="003366"/>
                </a:solidFill>
                <a:latin typeface="+mn-lt"/>
                <a:ea typeface="+mn-ea"/>
              </a:defRPr>
            </a:lvl9pPr>
          </a:lstStyle>
          <a:p>
            <a:pPr marL="0" indent="0">
              <a:buFontTx/>
              <a:buNone/>
            </a:pPr>
            <a:r>
              <a:rPr lang="en-US" kern="0" dirty="0"/>
              <a:t> </a:t>
            </a:r>
            <a:r>
              <a:rPr lang="en-US" sz="2000" b="1" kern="0" dirty="0">
                <a:solidFill>
                  <a:schemeClr val="tx1"/>
                </a:solidFill>
              </a:rPr>
              <a:t>Provisions Apply to</a:t>
            </a:r>
            <a:r>
              <a:rPr lang="en-US" sz="2000" kern="0" dirty="0">
                <a:solidFill>
                  <a:schemeClr val="tx1"/>
                </a:solidFill>
              </a:rPr>
              <a:t>:</a:t>
            </a:r>
          </a:p>
          <a:p>
            <a:r>
              <a:rPr lang="en-US" sz="1800" kern="0" dirty="0">
                <a:solidFill>
                  <a:schemeClr val="tx1"/>
                </a:solidFill>
              </a:rPr>
              <a:t>Board members/charter school trustees only.</a:t>
            </a:r>
          </a:p>
        </p:txBody>
      </p:sp>
    </p:spTree>
    <p:extLst>
      <p:ext uri="{BB962C8B-B14F-4D97-AF65-F5344CB8AC3E}">
        <p14:creationId xmlns:p14="http://schemas.microsoft.com/office/powerpoint/2010/main" val="129386562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303140"/>
            <a:ext cx="7010400" cy="428322"/>
          </a:xfrm>
          <a:prstGeom prst="rect">
            <a:avLst/>
          </a:prstGeom>
        </p:spPr>
        <p:txBody>
          <a:bodyPr vert="horz" wrap="square" lIns="0" tIns="12700" rIns="0" bIns="0" rtlCol="0">
            <a:spAutoFit/>
          </a:bodyPr>
          <a:lstStyle/>
          <a:p>
            <a:pPr marL="12700">
              <a:lnSpc>
                <a:spcPct val="100000"/>
              </a:lnSpc>
              <a:spcBef>
                <a:spcPts val="100"/>
              </a:spcBef>
            </a:pPr>
            <a:r>
              <a:rPr lang="en-US" spc="-5" dirty="0">
                <a:solidFill>
                  <a:schemeClr val="tx1"/>
                </a:solidFill>
              </a:rPr>
              <a:t>Board-Superintendent Relationship</a:t>
            </a:r>
            <a:endParaRPr spc="-5" dirty="0">
              <a:solidFill>
                <a:schemeClr val="tx1"/>
              </a:solidFill>
            </a:endParaRPr>
          </a:p>
        </p:txBody>
      </p:sp>
      <p:sp>
        <p:nvSpPr>
          <p:cNvPr id="3" name="object 3"/>
          <p:cNvSpPr/>
          <p:nvPr/>
        </p:nvSpPr>
        <p:spPr>
          <a:xfrm>
            <a:off x="1565910" y="1829561"/>
            <a:ext cx="2810510" cy="702945"/>
          </a:xfrm>
          <a:custGeom>
            <a:avLst/>
            <a:gdLst/>
            <a:ahLst/>
            <a:cxnLst/>
            <a:rect l="l" t="t" r="r" b="b"/>
            <a:pathLst>
              <a:path w="2810510" h="702944">
                <a:moveTo>
                  <a:pt x="2739999" y="0"/>
                </a:moveTo>
                <a:lnTo>
                  <a:pt x="70256" y="0"/>
                </a:lnTo>
                <a:lnTo>
                  <a:pt x="42910" y="5521"/>
                </a:lnTo>
                <a:lnTo>
                  <a:pt x="20578" y="20578"/>
                </a:lnTo>
                <a:lnTo>
                  <a:pt x="5521" y="42910"/>
                </a:lnTo>
                <a:lnTo>
                  <a:pt x="0" y="70256"/>
                </a:lnTo>
                <a:lnTo>
                  <a:pt x="0" y="632307"/>
                </a:lnTo>
                <a:lnTo>
                  <a:pt x="5521" y="659653"/>
                </a:lnTo>
                <a:lnTo>
                  <a:pt x="20578" y="681985"/>
                </a:lnTo>
                <a:lnTo>
                  <a:pt x="42910" y="697042"/>
                </a:lnTo>
                <a:lnTo>
                  <a:pt x="70256" y="702563"/>
                </a:lnTo>
                <a:lnTo>
                  <a:pt x="2739999" y="702563"/>
                </a:lnTo>
                <a:lnTo>
                  <a:pt x="2767345" y="697042"/>
                </a:lnTo>
                <a:lnTo>
                  <a:pt x="2789677" y="681985"/>
                </a:lnTo>
                <a:lnTo>
                  <a:pt x="2804734" y="659653"/>
                </a:lnTo>
                <a:lnTo>
                  <a:pt x="2810256" y="632307"/>
                </a:lnTo>
                <a:lnTo>
                  <a:pt x="2810256" y="70256"/>
                </a:lnTo>
                <a:lnTo>
                  <a:pt x="2804734" y="42910"/>
                </a:lnTo>
                <a:lnTo>
                  <a:pt x="2789677" y="20578"/>
                </a:lnTo>
                <a:lnTo>
                  <a:pt x="2767345" y="5521"/>
                </a:lnTo>
                <a:lnTo>
                  <a:pt x="2739999" y="0"/>
                </a:lnTo>
                <a:close/>
              </a:path>
            </a:pathLst>
          </a:custGeom>
          <a:solidFill>
            <a:srgbClr val="A3D66B"/>
          </a:solidFill>
        </p:spPr>
        <p:txBody>
          <a:bodyPr wrap="square" lIns="0" tIns="0" rIns="0" bIns="0" rtlCol="0"/>
          <a:lstStyle/>
          <a:p>
            <a:endParaRPr/>
          </a:p>
        </p:txBody>
      </p:sp>
      <p:sp>
        <p:nvSpPr>
          <p:cNvPr id="4" name="object 4"/>
          <p:cNvSpPr/>
          <p:nvPr/>
        </p:nvSpPr>
        <p:spPr>
          <a:xfrm>
            <a:off x="1565910" y="1829561"/>
            <a:ext cx="2810510" cy="702945"/>
          </a:xfrm>
          <a:custGeom>
            <a:avLst/>
            <a:gdLst/>
            <a:ahLst/>
            <a:cxnLst/>
            <a:rect l="l" t="t" r="r" b="b"/>
            <a:pathLst>
              <a:path w="2810510" h="702944">
                <a:moveTo>
                  <a:pt x="0" y="70256"/>
                </a:moveTo>
                <a:lnTo>
                  <a:pt x="5521" y="42910"/>
                </a:lnTo>
                <a:lnTo>
                  <a:pt x="20578" y="20578"/>
                </a:lnTo>
                <a:lnTo>
                  <a:pt x="42910" y="5521"/>
                </a:lnTo>
                <a:lnTo>
                  <a:pt x="70256" y="0"/>
                </a:lnTo>
                <a:lnTo>
                  <a:pt x="2739999" y="0"/>
                </a:lnTo>
                <a:lnTo>
                  <a:pt x="2767345" y="5521"/>
                </a:lnTo>
                <a:lnTo>
                  <a:pt x="2789677" y="20578"/>
                </a:lnTo>
                <a:lnTo>
                  <a:pt x="2804734" y="42910"/>
                </a:lnTo>
                <a:lnTo>
                  <a:pt x="2810256" y="70256"/>
                </a:lnTo>
                <a:lnTo>
                  <a:pt x="2810256" y="632307"/>
                </a:lnTo>
                <a:lnTo>
                  <a:pt x="2804734" y="659653"/>
                </a:lnTo>
                <a:lnTo>
                  <a:pt x="2789677" y="681985"/>
                </a:lnTo>
                <a:lnTo>
                  <a:pt x="2767345" y="697042"/>
                </a:lnTo>
                <a:lnTo>
                  <a:pt x="2739999" y="702563"/>
                </a:lnTo>
                <a:lnTo>
                  <a:pt x="70256" y="702563"/>
                </a:lnTo>
                <a:lnTo>
                  <a:pt x="42910" y="697042"/>
                </a:lnTo>
                <a:lnTo>
                  <a:pt x="20578" y="681985"/>
                </a:lnTo>
                <a:lnTo>
                  <a:pt x="5521" y="659653"/>
                </a:lnTo>
                <a:lnTo>
                  <a:pt x="0" y="632307"/>
                </a:lnTo>
                <a:lnTo>
                  <a:pt x="0" y="70256"/>
                </a:lnTo>
                <a:close/>
              </a:path>
            </a:pathLst>
          </a:custGeom>
          <a:ln w="25400">
            <a:solidFill>
              <a:srgbClr val="333399"/>
            </a:solidFill>
          </a:ln>
        </p:spPr>
        <p:txBody>
          <a:bodyPr wrap="square" lIns="0" tIns="0" rIns="0" bIns="0" rtlCol="0"/>
          <a:lstStyle/>
          <a:p>
            <a:endParaRPr/>
          </a:p>
        </p:txBody>
      </p:sp>
      <p:sp>
        <p:nvSpPr>
          <p:cNvPr id="5" name="object 5"/>
          <p:cNvSpPr/>
          <p:nvPr/>
        </p:nvSpPr>
        <p:spPr>
          <a:xfrm>
            <a:off x="2909310" y="2592323"/>
            <a:ext cx="121920" cy="12344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565910" y="2777489"/>
            <a:ext cx="2810510" cy="702945"/>
          </a:xfrm>
          <a:custGeom>
            <a:avLst/>
            <a:gdLst/>
            <a:ahLst/>
            <a:cxnLst/>
            <a:rect l="l" t="t" r="r" b="b"/>
            <a:pathLst>
              <a:path w="2810510" h="702945">
                <a:moveTo>
                  <a:pt x="2739999" y="0"/>
                </a:moveTo>
                <a:lnTo>
                  <a:pt x="70256" y="0"/>
                </a:lnTo>
                <a:lnTo>
                  <a:pt x="42910" y="5521"/>
                </a:lnTo>
                <a:lnTo>
                  <a:pt x="20578" y="20578"/>
                </a:lnTo>
                <a:lnTo>
                  <a:pt x="5521" y="42910"/>
                </a:lnTo>
                <a:lnTo>
                  <a:pt x="0" y="70256"/>
                </a:lnTo>
                <a:lnTo>
                  <a:pt x="0" y="632307"/>
                </a:lnTo>
                <a:lnTo>
                  <a:pt x="5521" y="659653"/>
                </a:lnTo>
                <a:lnTo>
                  <a:pt x="20578" y="681985"/>
                </a:lnTo>
                <a:lnTo>
                  <a:pt x="42910" y="697042"/>
                </a:lnTo>
                <a:lnTo>
                  <a:pt x="70256" y="702563"/>
                </a:lnTo>
                <a:lnTo>
                  <a:pt x="2739999" y="702563"/>
                </a:lnTo>
                <a:lnTo>
                  <a:pt x="2767345" y="697042"/>
                </a:lnTo>
                <a:lnTo>
                  <a:pt x="2789677" y="681985"/>
                </a:lnTo>
                <a:lnTo>
                  <a:pt x="2804734" y="659653"/>
                </a:lnTo>
                <a:lnTo>
                  <a:pt x="2810256" y="632307"/>
                </a:lnTo>
                <a:lnTo>
                  <a:pt x="2810256" y="70256"/>
                </a:lnTo>
                <a:lnTo>
                  <a:pt x="2804734" y="42910"/>
                </a:lnTo>
                <a:lnTo>
                  <a:pt x="2789677" y="20578"/>
                </a:lnTo>
                <a:lnTo>
                  <a:pt x="2767345" y="5521"/>
                </a:lnTo>
                <a:lnTo>
                  <a:pt x="2739999" y="0"/>
                </a:lnTo>
                <a:close/>
              </a:path>
            </a:pathLst>
          </a:custGeom>
          <a:solidFill>
            <a:srgbClr val="F1F1F1">
              <a:alpha val="90194"/>
            </a:srgbClr>
          </a:solidFill>
        </p:spPr>
        <p:txBody>
          <a:bodyPr wrap="square" lIns="0" tIns="0" rIns="0" bIns="0" rtlCol="0"/>
          <a:lstStyle/>
          <a:p>
            <a:endParaRPr/>
          </a:p>
        </p:txBody>
      </p:sp>
      <p:sp>
        <p:nvSpPr>
          <p:cNvPr id="7" name="object 7"/>
          <p:cNvSpPr/>
          <p:nvPr/>
        </p:nvSpPr>
        <p:spPr>
          <a:xfrm>
            <a:off x="1565910" y="2777489"/>
            <a:ext cx="2810510" cy="702945"/>
          </a:xfrm>
          <a:custGeom>
            <a:avLst/>
            <a:gdLst/>
            <a:ahLst/>
            <a:cxnLst/>
            <a:rect l="l" t="t" r="r" b="b"/>
            <a:pathLst>
              <a:path w="2810510" h="702945">
                <a:moveTo>
                  <a:pt x="0" y="70256"/>
                </a:moveTo>
                <a:lnTo>
                  <a:pt x="5521" y="42910"/>
                </a:lnTo>
                <a:lnTo>
                  <a:pt x="20578" y="20578"/>
                </a:lnTo>
                <a:lnTo>
                  <a:pt x="42910" y="5521"/>
                </a:lnTo>
                <a:lnTo>
                  <a:pt x="70256" y="0"/>
                </a:lnTo>
                <a:lnTo>
                  <a:pt x="2739999" y="0"/>
                </a:lnTo>
                <a:lnTo>
                  <a:pt x="2767345" y="5521"/>
                </a:lnTo>
                <a:lnTo>
                  <a:pt x="2789677" y="20578"/>
                </a:lnTo>
                <a:lnTo>
                  <a:pt x="2804734" y="42910"/>
                </a:lnTo>
                <a:lnTo>
                  <a:pt x="2810256" y="70256"/>
                </a:lnTo>
                <a:lnTo>
                  <a:pt x="2810256" y="632307"/>
                </a:lnTo>
                <a:lnTo>
                  <a:pt x="2804734" y="659653"/>
                </a:lnTo>
                <a:lnTo>
                  <a:pt x="2789677" y="681985"/>
                </a:lnTo>
                <a:lnTo>
                  <a:pt x="2767345" y="697042"/>
                </a:lnTo>
                <a:lnTo>
                  <a:pt x="2739999" y="702563"/>
                </a:lnTo>
                <a:lnTo>
                  <a:pt x="70256" y="702563"/>
                </a:lnTo>
                <a:lnTo>
                  <a:pt x="42910" y="697042"/>
                </a:lnTo>
                <a:lnTo>
                  <a:pt x="20578" y="681985"/>
                </a:lnTo>
                <a:lnTo>
                  <a:pt x="5521" y="659653"/>
                </a:lnTo>
                <a:lnTo>
                  <a:pt x="0" y="632307"/>
                </a:lnTo>
                <a:lnTo>
                  <a:pt x="0" y="70256"/>
                </a:lnTo>
                <a:close/>
              </a:path>
            </a:pathLst>
          </a:custGeom>
          <a:ln w="25400">
            <a:solidFill>
              <a:srgbClr val="333399"/>
            </a:solidFill>
          </a:ln>
        </p:spPr>
        <p:txBody>
          <a:bodyPr wrap="square" lIns="0" tIns="0" rIns="0" bIns="0" rtlCol="0"/>
          <a:lstStyle/>
          <a:p>
            <a:endParaRPr/>
          </a:p>
        </p:txBody>
      </p:sp>
      <p:sp>
        <p:nvSpPr>
          <p:cNvPr id="8" name="object 8"/>
          <p:cNvSpPr txBox="1"/>
          <p:nvPr/>
        </p:nvSpPr>
        <p:spPr>
          <a:xfrm>
            <a:off x="1638328" y="1796843"/>
            <a:ext cx="2664460" cy="1526540"/>
          </a:xfrm>
          <a:prstGeom prst="rect">
            <a:avLst/>
          </a:prstGeom>
        </p:spPr>
        <p:txBody>
          <a:bodyPr vert="horz" wrap="square" lIns="0" tIns="12700" rIns="0" bIns="0" rtlCol="0">
            <a:spAutoFit/>
          </a:bodyPr>
          <a:lstStyle/>
          <a:p>
            <a:pPr algn="ctr">
              <a:lnSpc>
                <a:spcPct val="100000"/>
              </a:lnSpc>
              <a:spcBef>
                <a:spcPts val="100"/>
              </a:spcBef>
            </a:pPr>
            <a:r>
              <a:rPr sz="4200" b="1" spc="-5" dirty="0">
                <a:solidFill>
                  <a:srgbClr val="FFFFFF"/>
                </a:solidFill>
                <a:latin typeface="Arial"/>
                <a:cs typeface="Arial"/>
              </a:rPr>
              <a:t>Board</a:t>
            </a:r>
            <a:endParaRPr sz="4200">
              <a:latin typeface="Arial"/>
              <a:cs typeface="Arial"/>
            </a:endParaRPr>
          </a:p>
          <a:p>
            <a:pPr marL="12065" marR="5080" indent="-2540" algn="ctr">
              <a:lnSpc>
                <a:spcPts val="1450"/>
              </a:lnSpc>
              <a:spcBef>
                <a:spcPts val="3885"/>
              </a:spcBef>
            </a:pPr>
            <a:r>
              <a:rPr sz="1400" b="1" spc="-5" dirty="0">
                <a:latin typeface="Arial"/>
                <a:cs typeface="Arial"/>
              </a:rPr>
              <a:t>Respect Superintendent as  consultant before taking</a:t>
            </a:r>
            <a:r>
              <a:rPr sz="1400" b="1" spc="-35" dirty="0">
                <a:latin typeface="Arial"/>
                <a:cs typeface="Arial"/>
              </a:rPr>
              <a:t> </a:t>
            </a:r>
            <a:r>
              <a:rPr sz="1400" b="1" spc="-5" dirty="0">
                <a:latin typeface="Arial"/>
                <a:cs typeface="Arial"/>
              </a:rPr>
              <a:t>action</a:t>
            </a:r>
            <a:endParaRPr sz="1400">
              <a:latin typeface="Arial"/>
              <a:cs typeface="Arial"/>
            </a:endParaRPr>
          </a:p>
        </p:txBody>
      </p:sp>
      <p:sp>
        <p:nvSpPr>
          <p:cNvPr id="9" name="object 9"/>
          <p:cNvSpPr/>
          <p:nvPr/>
        </p:nvSpPr>
        <p:spPr>
          <a:xfrm>
            <a:off x="2909310" y="3541776"/>
            <a:ext cx="121920" cy="12191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565910" y="3726940"/>
            <a:ext cx="2810510" cy="701040"/>
          </a:xfrm>
          <a:custGeom>
            <a:avLst/>
            <a:gdLst/>
            <a:ahLst/>
            <a:cxnLst/>
            <a:rect l="l" t="t" r="r" b="b"/>
            <a:pathLst>
              <a:path w="2810510" h="701039">
                <a:moveTo>
                  <a:pt x="2740152" y="0"/>
                </a:moveTo>
                <a:lnTo>
                  <a:pt x="70104" y="0"/>
                </a:lnTo>
                <a:lnTo>
                  <a:pt x="42814" y="5508"/>
                </a:lnTo>
                <a:lnTo>
                  <a:pt x="20531" y="20531"/>
                </a:lnTo>
                <a:lnTo>
                  <a:pt x="5508" y="42814"/>
                </a:lnTo>
                <a:lnTo>
                  <a:pt x="0" y="70104"/>
                </a:lnTo>
                <a:lnTo>
                  <a:pt x="0" y="630936"/>
                </a:lnTo>
                <a:lnTo>
                  <a:pt x="5508" y="658225"/>
                </a:lnTo>
                <a:lnTo>
                  <a:pt x="20531" y="680508"/>
                </a:lnTo>
                <a:lnTo>
                  <a:pt x="42814" y="695531"/>
                </a:lnTo>
                <a:lnTo>
                  <a:pt x="70104" y="701040"/>
                </a:lnTo>
                <a:lnTo>
                  <a:pt x="2740152" y="701040"/>
                </a:lnTo>
                <a:lnTo>
                  <a:pt x="2767441" y="695531"/>
                </a:lnTo>
                <a:lnTo>
                  <a:pt x="2789724" y="680508"/>
                </a:lnTo>
                <a:lnTo>
                  <a:pt x="2804747" y="658225"/>
                </a:lnTo>
                <a:lnTo>
                  <a:pt x="2810256" y="630936"/>
                </a:lnTo>
                <a:lnTo>
                  <a:pt x="2810256" y="70104"/>
                </a:lnTo>
                <a:lnTo>
                  <a:pt x="2804747" y="42814"/>
                </a:lnTo>
                <a:lnTo>
                  <a:pt x="2789724" y="20531"/>
                </a:lnTo>
                <a:lnTo>
                  <a:pt x="2767441" y="5508"/>
                </a:lnTo>
                <a:lnTo>
                  <a:pt x="2740152" y="0"/>
                </a:lnTo>
                <a:close/>
              </a:path>
            </a:pathLst>
          </a:custGeom>
          <a:solidFill>
            <a:srgbClr val="F1F1F1">
              <a:alpha val="90194"/>
            </a:srgbClr>
          </a:solidFill>
        </p:spPr>
        <p:txBody>
          <a:bodyPr wrap="square" lIns="0" tIns="0" rIns="0" bIns="0" rtlCol="0"/>
          <a:lstStyle/>
          <a:p>
            <a:endParaRPr/>
          </a:p>
        </p:txBody>
      </p:sp>
      <p:sp>
        <p:nvSpPr>
          <p:cNvPr id="11" name="object 11"/>
          <p:cNvSpPr/>
          <p:nvPr/>
        </p:nvSpPr>
        <p:spPr>
          <a:xfrm>
            <a:off x="1565910" y="3726940"/>
            <a:ext cx="2810510" cy="701040"/>
          </a:xfrm>
          <a:custGeom>
            <a:avLst/>
            <a:gdLst/>
            <a:ahLst/>
            <a:cxnLst/>
            <a:rect l="l" t="t" r="r" b="b"/>
            <a:pathLst>
              <a:path w="2810510" h="701039">
                <a:moveTo>
                  <a:pt x="0" y="70104"/>
                </a:moveTo>
                <a:lnTo>
                  <a:pt x="5508" y="42814"/>
                </a:lnTo>
                <a:lnTo>
                  <a:pt x="20531" y="20531"/>
                </a:lnTo>
                <a:lnTo>
                  <a:pt x="42814" y="5508"/>
                </a:lnTo>
                <a:lnTo>
                  <a:pt x="70104" y="0"/>
                </a:lnTo>
                <a:lnTo>
                  <a:pt x="2740152" y="0"/>
                </a:lnTo>
                <a:lnTo>
                  <a:pt x="2767441" y="5508"/>
                </a:lnTo>
                <a:lnTo>
                  <a:pt x="2789724" y="20531"/>
                </a:lnTo>
                <a:lnTo>
                  <a:pt x="2804747" y="42814"/>
                </a:lnTo>
                <a:lnTo>
                  <a:pt x="2810256" y="70104"/>
                </a:lnTo>
                <a:lnTo>
                  <a:pt x="2810256" y="630936"/>
                </a:lnTo>
                <a:lnTo>
                  <a:pt x="2804747" y="658225"/>
                </a:lnTo>
                <a:lnTo>
                  <a:pt x="2789724" y="680508"/>
                </a:lnTo>
                <a:lnTo>
                  <a:pt x="2767441" y="695531"/>
                </a:lnTo>
                <a:lnTo>
                  <a:pt x="2740152" y="701040"/>
                </a:lnTo>
                <a:lnTo>
                  <a:pt x="70104" y="701040"/>
                </a:lnTo>
                <a:lnTo>
                  <a:pt x="42814" y="695531"/>
                </a:lnTo>
                <a:lnTo>
                  <a:pt x="20531" y="680508"/>
                </a:lnTo>
                <a:lnTo>
                  <a:pt x="5508" y="658225"/>
                </a:lnTo>
                <a:lnTo>
                  <a:pt x="0" y="630936"/>
                </a:lnTo>
                <a:lnTo>
                  <a:pt x="0" y="70104"/>
                </a:lnTo>
                <a:close/>
              </a:path>
            </a:pathLst>
          </a:custGeom>
          <a:ln w="25400">
            <a:solidFill>
              <a:srgbClr val="333399"/>
            </a:solidFill>
          </a:ln>
        </p:spPr>
        <p:txBody>
          <a:bodyPr wrap="square" lIns="0" tIns="0" rIns="0" bIns="0" rtlCol="0"/>
          <a:lstStyle/>
          <a:p>
            <a:endParaRPr/>
          </a:p>
        </p:txBody>
      </p:sp>
      <p:sp>
        <p:nvSpPr>
          <p:cNvPr id="12" name="object 12"/>
          <p:cNvSpPr txBox="1"/>
          <p:nvPr/>
        </p:nvSpPr>
        <p:spPr>
          <a:xfrm>
            <a:off x="1711482" y="3755960"/>
            <a:ext cx="2516505" cy="608330"/>
          </a:xfrm>
          <a:prstGeom prst="rect">
            <a:avLst/>
          </a:prstGeom>
        </p:spPr>
        <p:txBody>
          <a:bodyPr vert="horz" wrap="square" lIns="0" tIns="43180" rIns="0" bIns="0" rtlCol="0">
            <a:spAutoFit/>
          </a:bodyPr>
          <a:lstStyle/>
          <a:p>
            <a:pPr marL="12700" marR="5080" algn="ctr">
              <a:lnSpc>
                <a:spcPts val="1450"/>
              </a:lnSpc>
              <a:spcBef>
                <a:spcPts val="340"/>
              </a:spcBef>
            </a:pPr>
            <a:r>
              <a:rPr sz="1400" b="1" spc="-5" dirty="0">
                <a:latin typeface="Arial"/>
                <a:cs typeface="Arial"/>
              </a:rPr>
              <a:t>Recognize Superintendent</a:t>
            </a:r>
            <a:r>
              <a:rPr sz="1400" b="1" spc="-45" dirty="0">
                <a:latin typeface="Arial"/>
                <a:cs typeface="Arial"/>
              </a:rPr>
              <a:t> </a:t>
            </a:r>
            <a:r>
              <a:rPr sz="1400" b="1" spc="-5" dirty="0">
                <a:latin typeface="Arial"/>
                <a:cs typeface="Arial"/>
              </a:rPr>
              <a:t>as  </a:t>
            </a:r>
            <a:r>
              <a:rPr sz="1400" b="1" spc="-10" dirty="0">
                <a:latin typeface="Arial"/>
                <a:cs typeface="Arial"/>
              </a:rPr>
              <a:t>community’s </a:t>
            </a:r>
            <a:r>
              <a:rPr sz="1400" b="1" spc="-5" dirty="0">
                <a:latin typeface="Arial"/>
                <a:cs typeface="Arial"/>
              </a:rPr>
              <a:t>educational  </a:t>
            </a:r>
            <a:r>
              <a:rPr sz="1400" b="1" spc="-15" dirty="0">
                <a:latin typeface="Arial"/>
                <a:cs typeface="Arial"/>
              </a:rPr>
              <a:t>leader.</a:t>
            </a:r>
            <a:endParaRPr sz="1400">
              <a:latin typeface="Arial"/>
              <a:cs typeface="Arial"/>
            </a:endParaRPr>
          </a:p>
        </p:txBody>
      </p:sp>
      <p:sp>
        <p:nvSpPr>
          <p:cNvPr id="13" name="object 13"/>
          <p:cNvSpPr/>
          <p:nvPr/>
        </p:nvSpPr>
        <p:spPr>
          <a:xfrm>
            <a:off x="2909310" y="4489703"/>
            <a:ext cx="121920" cy="121919"/>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565910" y="4674870"/>
            <a:ext cx="2810510" cy="702945"/>
          </a:xfrm>
          <a:custGeom>
            <a:avLst/>
            <a:gdLst/>
            <a:ahLst/>
            <a:cxnLst/>
            <a:rect l="l" t="t" r="r" b="b"/>
            <a:pathLst>
              <a:path w="2810510" h="702945">
                <a:moveTo>
                  <a:pt x="2739999" y="0"/>
                </a:moveTo>
                <a:lnTo>
                  <a:pt x="70256" y="0"/>
                </a:lnTo>
                <a:lnTo>
                  <a:pt x="42910" y="5521"/>
                </a:lnTo>
                <a:lnTo>
                  <a:pt x="20578" y="20578"/>
                </a:lnTo>
                <a:lnTo>
                  <a:pt x="5521" y="42910"/>
                </a:lnTo>
                <a:lnTo>
                  <a:pt x="0" y="70256"/>
                </a:lnTo>
                <a:lnTo>
                  <a:pt x="0" y="632307"/>
                </a:lnTo>
                <a:lnTo>
                  <a:pt x="5521" y="659653"/>
                </a:lnTo>
                <a:lnTo>
                  <a:pt x="20578" y="681985"/>
                </a:lnTo>
                <a:lnTo>
                  <a:pt x="42910" y="697042"/>
                </a:lnTo>
                <a:lnTo>
                  <a:pt x="70256" y="702563"/>
                </a:lnTo>
                <a:lnTo>
                  <a:pt x="2739999" y="702563"/>
                </a:lnTo>
                <a:lnTo>
                  <a:pt x="2767345" y="697042"/>
                </a:lnTo>
                <a:lnTo>
                  <a:pt x="2789677" y="681985"/>
                </a:lnTo>
                <a:lnTo>
                  <a:pt x="2804734" y="659653"/>
                </a:lnTo>
                <a:lnTo>
                  <a:pt x="2810256" y="632307"/>
                </a:lnTo>
                <a:lnTo>
                  <a:pt x="2810256" y="70256"/>
                </a:lnTo>
                <a:lnTo>
                  <a:pt x="2804734" y="42910"/>
                </a:lnTo>
                <a:lnTo>
                  <a:pt x="2789677" y="20578"/>
                </a:lnTo>
                <a:lnTo>
                  <a:pt x="2767345" y="5521"/>
                </a:lnTo>
                <a:lnTo>
                  <a:pt x="2739999" y="0"/>
                </a:lnTo>
                <a:close/>
              </a:path>
            </a:pathLst>
          </a:custGeom>
          <a:solidFill>
            <a:srgbClr val="F1F1F1">
              <a:alpha val="90194"/>
            </a:srgbClr>
          </a:solidFill>
        </p:spPr>
        <p:txBody>
          <a:bodyPr wrap="square" lIns="0" tIns="0" rIns="0" bIns="0" rtlCol="0"/>
          <a:lstStyle/>
          <a:p>
            <a:endParaRPr/>
          </a:p>
        </p:txBody>
      </p:sp>
      <p:sp>
        <p:nvSpPr>
          <p:cNvPr id="15" name="object 15"/>
          <p:cNvSpPr/>
          <p:nvPr/>
        </p:nvSpPr>
        <p:spPr>
          <a:xfrm>
            <a:off x="1565910" y="4674870"/>
            <a:ext cx="2810510" cy="702945"/>
          </a:xfrm>
          <a:custGeom>
            <a:avLst/>
            <a:gdLst/>
            <a:ahLst/>
            <a:cxnLst/>
            <a:rect l="l" t="t" r="r" b="b"/>
            <a:pathLst>
              <a:path w="2810510" h="702945">
                <a:moveTo>
                  <a:pt x="0" y="70256"/>
                </a:moveTo>
                <a:lnTo>
                  <a:pt x="5521" y="42910"/>
                </a:lnTo>
                <a:lnTo>
                  <a:pt x="20578" y="20578"/>
                </a:lnTo>
                <a:lnTo>
                  <a:pt x="42910" y="5521"/>
                </a:lnTo>
                <a:lnTo>
                  <a:pt x="70256" y="0"/>
                </a:lnTo>
                <a:lnTo>
                  <a:pt x="2739999" y="0"/>
                </a:lnTo>
                <a:lnTo>
                  <a:pt x="2767345" y="5521"/>
                </a:lnTo>
                <a:lnTo>
                  <a:pt x="2789677" y="20578"/>
                </a:lnTo>
                <a:lnTo>
                  <a:pt x="2804734" y="42910"/>
                </a:lnTo>
                <a:lnTo>
                  <a:pt x="2810256" y="70256"/>
                </a:lnTo>
                <a:lnTo>
                  <a:pt x="2810256" y="632307"/>
                </a:lnTo>
                <a:lnTo>
                  <a:pt x="2804734" y="659653"/>
                </a:lnTo>
                <a:lnTo>
                  <a:pt x="2789677" y="681985"/>
                </a:lnTo>
                <a:lnTo>
                  <a:pt x="2767345" y="697042"/>
                </a:lnTo>
                <a:lnTo>
                  <a:pt x="2739999" y="702563"/>
                </a:lnTo>
                <a:lnTo>
                  <a:pt x="70256" y="702563"/>
                </a:lnTo>
                <a:lnTo>
                  <a:pt x="42910" y="697042"/>
                </a:lnTo>
                <a:lnTo>
                  <a:pt x="20578" y="681985"/>
                </a:lnTo>
                <a:lnTo>
                  <a:pt x="5521" y="659653"/>
                </a:lnTo>
                <a:lnTo>
                  <a:pt x="0" y="632307"/>
                </a:lnTo>
                <a:lnTo>
                  <a:pt x="0" y="70256"/>
                </a:lnTo>
                <a:close/>
              </a:path>
            </a:pathLst>
          </a:custGeom>
          <a:ln w="25400">
            <a:solidFill>
              <a:srgbClr val="333399"/>
            </a:solidFill>
          </a:ln>
        </p:spPr>
        <p:txBody>
          <a:bodyPr wrap="square" lIns="0" tIns="0" rIns="0" bIns="0" rtlCol="0"/>
          <a:lstStyle/>
          <a:p>
            <a:endParaRPr/>
          </a:p>
        </p:txBody>
      </p:sp>
      <p:sp>
        <p:nvSpPr>
          <p:cNvPr id="16" name="object 16"/>
          <p:cNvSpPr txBox="1"/>
          <p:nvPr/>
        </p:nvSpPr>
        <p:spPr>
          <a:xfrm>
            <a:off x="1623122" y="4668511"/>
            <a:ext cx="2694940" cy="680085"/>
          </a:xfrm>
          <a:prstGeom prst="rect">
            <a:avLst/>
          </a:prstGeom>
        </p:spPr>
        <p:txBody>
          <a:bodyPr vert="horz" wrap="square" lIns="0" tIns="43180" rIns="0" bIns="0" rtlCol="0">
            <a:spAutoFit/>
          </a:bodyPr>
          <a:lstStyle/>
          <a:p>
            <a:pPr marL="12065" marR="5080" algn="ctr">
              <a:lnSpc>
                <a:spcPts val="1450"/>
              </a:lnSpc>
              <a:spcBef>
                <a:spcPts val="340"/>
              </a:spcBef>
            </a:pPr>
            <a:r>
              <a:rPr sz="1400" b="1" spc="-5" dirty="0">
                <a:latin typeface="Arial"/>
                <a:cs typeface="Arial"/>
              </a:rPr>
              <a:t>Do not confuse </a:t>
            </a:r>
            <a:r>
              <a:rPr sz="1400" b="1" spc="-20" dirty="0">
                <a:latin typeface="Arial"/>
                <a:cs typeface="Arial"/>
              </a:rPr>
              <a:t>your </a:t>
            </a:r>
            <a:r>
              <a:rPr sz="1400" b="1" spc="-5" dirty="0">
                <a:latin typeface="Arial"/>
                <a:cs typeface="Arial"/>
              </a:rPr>
              <a:t>policy </a:t>
            </a:r>
            <a:r>
              <a:rPr sz="1400" b="1" dirty="0">
                <a:latin typeface="Arial"/>
                <a:cs typeface="Arial"/>
              </a:rPr>
              <a:t>role  </a:t>
            </a:r>
            <a:r>
              <a:rPr sz="1400" b="1" spc="5" dirty="0">
                <a:latin typeface="Arial"/>
                <a:cs typeface="Arial"/>
              </a:rPr>
              <a:t>with </a:t>
            </a:r>
            <a:r>
              <a:rPr sz="1400" b="1" spc="-5" dirty="0">
                <a:latin typeface="Arial"/>
                <a:cs typeface="Arial"/>
              </a:rPr>
              <a:t>that of</a:t>
            </a:r>
            <a:r>
              <a:rPr sz="1400" b="1" spc="-60" dirty="0">
                <a:latin typeface="Arial"/>
                <a:cs typeface="Arial"/>
              </a:rPr>
              <a:t> </a:t>
            </a:r>
            <a:r>
              <a:rPr sz="1400" b="1" spc="-5" dirty="0">
                <a:latin typeface="Arial"/>
                <a:cs typeface="Arial"/>
              </a:rPr>
              <a:t>running</a:t>
            </a:r>
            <a:endParaRPr sz="1400">
              <a:latin typeface="Arial"/>
              <a:cs typeface="Arial"/>
            </a:endParaRPr>
          </a:p>
          <a:p>
            <a:pPr algn="ctr">
              <a:lnSpc>
                <a:spcPct val="100000"/>
              </a:lnSpc>
              <a:spcBef>
                <a:spcPts val="330"/>
              </a:spcBef>
            </a:pPr>
            <a:r>
              <a:rPr sz="1400" b="1" spc="-5" dirty="0">
                <a:latin typeface="Arial"/>
                <a:cs typeface="Arial"/>
              </a:rPr>
              <a:t>the</a:t>
            </a:r>
            <a:r>
              <a:rPr sz="1400" b="1" spc="-15" dirty="0">
                <a:latin typeface="Arial"/>
                <a:cs typeface="Arial"/>
              </a:rPr>
              <a:t> </a:t>
            </a:r>
            <a:r>
              <a:rPr sz="1400" b="1" spc="-5" dirty="0">
                <a:latin typeface="Arial"/>
                <a:cs typeface="Arial"/>
              </a:rPr>
              <a:t>schools</a:t>
            </a:r>
            <a:r>
              <a:rPr sz="1400" spc="-5" dirty="0">
                <a:latin typeface="Arial"/>
                <a:cs typeface="Arial"/>
              </a:rPr>
              <a:t>.</a:t>
            </a:r>
            <a:endParaRPr sz="1400">
              <a:latin typeface="Arial"/>
              <a:cs typeface="Arial"/>
            </a:endParaRPr>
          </a:p>
        </p:txBody>
      </p:sp>
      <p:sp>
        <p:nvSpPr>
          <p:cNvPr id="17" name="object 17"/>
          <p:cNvSpPr/>
          <p:nvPr/>
        </p:nvSpPr>
        <p:spPr>
          <a:xfrm>
            <a:off x="2909310" y="5437632"/>
            <a:ext cx="121920" cy="123443"/>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1565910" y="5622797"/>
            <a:ext cx="2810510" cy="702945"/>
          </a:xfrm>
          <a:custGeom>
            <a:avLst/>
            <a:gdLst/>
            <a:ahLst/>
            <a:cxnLst/>
            <a:rect l="l" t="t" r="r" b="b"/>
            <a:pathLst>
              <a:path w="2810510" h="702945">
                <a:moveTo>
                  <a:pt x="2739999" y="0"/>
                </a:moveTo>
                <a:lnTo>
                  <a:pt x="70256" y="0"/>
                </a:lnTo>
                <a:lnTo>
                  <a:pt x="42910" y="5521"/>
                </a:lnTo>
                <a:lnTo>
                  <a:pt x="20578" y="20578"/>
                </a:lnTo>
                <a:lnTo>
                  <a:pt x="5521" y="42910"/>
                </a:lnTo>
                <a:lnTo>
                  <a:pt x="0" y="70256"/>
                </a:lnTo>
                <a:lnTo>
                  <a:pt x="0" y="632307"/>
                </a:lnTo>
                <a:lnTo>
                  <a:pt x="5521" y="659653"/>
                </a:lnTo>
                <a:lnTo>
                  <a:pt x="20578" y="681985"/>
                </a:lnTo>
                <a:lnTo>
                  <a:pt x="42910" y="697042"/>
                </a:lnTo>
                <a:lnTo>
                  <a:pt x="70256" y="702563"/>
                </a:lnTo>
                <a:lnTo>
                  <a:pt x="2739999" y="702563"/>
                </a:lnTo>
                <a:lnTo>
                  <a:pt x="2767345" y="697042"/>
                </a:lnTo>
                <a:lnTo>
                  <a:pt x="2789677" y="681985"/>
                </a:lnTo>
                <a:lnTo>
                  <a:pt x="2804734" y="659653"/>
                </a:lnTo>
                <a:lnTo>
                  <a:pt x="2810256" y="632307"/>
                </a:lnTo>
                <a:lnTo>
                  <a:pt x="2810256" y="70256"/>
                </a:lnTo>
                <a:lnTo>
                  <a:pt x="2804734" y="42910"/>
                </a:lnTo>
                <a:lnTo>
                  <a:pt x="2789677" y="20578"/>
                </a:lnTo>
                <a:lnTo>
                  <a:pt x="2767345" y="5521"/>
                </a:lnTo>
                <a:lnTo>
                  <a:pt x="2739999" y="0"/>
                </a:lnTo>
                <a:close/>
              </a:path>
            </a:pathLst>
          </a:custGeom>
          <a:solidFill>
            <a:srgbClr val="F1F1F1">
              <a:alpha val="90194"/>
            </a:srgbClr>
          </a:solidFill>
        </p:spPr>
        <p:txBody>
          <a:bodyPr wrap="square" lIns="0" tIns="0" rIns="0" bIns="0" rtlCol="0"/>
          <a:lstStyle/>
          <a:p>
            <a:endParaRPr/>
          </a:p>
        </p:txBody>
      </p:sp>
      <p:sp>
        <p:nvSpPr>
          <p:cNvPr id="19" name="object 19"/>
          <p:cNvSpPr/>
          <p:nvPr/>
        </p:nvSpPr>
        <p:spPr>
          <a:xfrm>
            <a:off x="1565910" y="5622797"/>
            <a:ext cx="2810510" cy="702945"/>
          </a:xfrm>
          <a:custGeom>
            <a:avLst/>
            <a:gdLst/>
            <a:ahLst/>
            <a:cxnLst/>
            <a:rect l="l" t="t" r="r" b="b"/>
            <a:pathLst>
              <a:path w="2810510" h="702945">
                <a:moveTo>
                  <a:pt x="0" y="70256"/>
                </a:moveTo>
                <a:lnTo>
                  <a:pt x="5521" y="42910"/>
                </a:lnTo>
                <a:lnTo>
                  <a:pt x="20578" y="20578"/>
                </a:lnTo>
                <a:lnTo>
                  <a:pt x="42910" y="5521"/>
                </a:lnTo>
                <a:lnTo>
                  <a:pt x="70256" y="0"/>
                </a:lnTo>
                <a:lnTo>
                  <a:pt x="2739999" y="0"/>
                </a:lnTo>
                <a:lnTo>
                  <a:pt x="2767345" y="5521"/>
                </a:lnTo>
                <a:lnTo>
                  <a:pt x="2789677" y="20578"/>
                </a:lnTo>
                <a:lnTo>
                  <a:pt x="2804734" y="42910"/>
                </a:lnTo>
                <a:lnTo>
                  <a:pt x="2810256" y="70256"/>
                </a:lnTo>
                <a:lnTo>
                  <a:pt x="2810256" y="632307"/>
                </a:lnTo>
                <a:lnTo>
                  <a:pt x="2804734" y="659653"/>
                </a:lnTo>
                <a:lnTo>
                  <a:pt x="2789677" y="681985"/>
                </a:lnTo>
                <a:lnTo>
                  <a:pt x="2767345" y="697042"/>
                </a:lnTo>
                <a:lnTo>
                  <a:pt x="2739999" y="702563"/>
                </a:lnTo>
                <a:lnTo>
                  <a:pt x="70256" y="702563"/>
                </a:lnTo>
                <a:lnTo>
                  <a:pt x="42910" y="697042"/>
                </a:lnTo>
                <a:lnTo>
                  <a:pt x="20578" y="681985"/>
                </a:lnTo>
                <a:lnTo>
                  <a:pt x="5521" y="659653"/>
                </a:lnTo>
                <a:lnTo>
                  <a:pt x="0" y="632307"/>
                </a:lnTo>
                <a:lnTo>
                  <a:pt x="0" y="70256"/>
                </a:lnTo>
                <a:close/>
              </a:path>
            </a:pathLst>
          </a:custGeom>
          <a:ln w="25400">
            <a:solidFill>
              <a:srgbClr val="333399"/>
            </a:solidFill>
          </a:ln>
        </p:spPr>
        <p:txBody>
          <a:bodyPr wrap="square" lIns="0" tIns="0" rIns="0" bIns="0" rtlCol="0"/>
          <a:lstStyle/>
          <a:p>
            <a:endParaRPr/>
          </a:p>
        </p:txBody>
      </p:sp>
      <p:sp>
        <p:nvSpPr>
          <p:cNvPr id="20" name="object 20"/>
          <p:cNvSpPr txBox="1"/>
          <p:nvPr/>
        </p:nvSpPr>
        <p:spPr>
          <a:xfrm>
            <a:off x="2142774" y="5744638"/>
            <a:ext cx="1654175" cy="424180"/>
          </a:xfrm>
          <a:prstGeom prst="rect">
            <a:avLst/>
          </a:prstGeom>
        </p:spPr>
        <p:txBody>
          <a:bodyPr vert="horz" wrap="square" lIns="0" tIns="43180" rIns="0" bIns="0" rtlCol="0">
            <a:spAutoFit/>
          </a:bodyPr>
          <a:lstStyle/>
          <a:p>
            <a:pPr marL="158750" marR="5080" indent="-146685">
              <a:lnSpc>
                <a:spcPts val="1450"/>
              </a:lnSpc>
              <a:spcBef>
                <a:spcPts val="340"/>
              </a:spcBef>
            </a:pPr>
            <a:r>
              <a:rPr sz="1400" b="1" spc="-5" dirty="0">
                <a:latin typeface="Arial"/>
                <a:cs typeface="Arial"/>
              </a:rPr>
              <a:t>Do not </a:t>
            </a:r>
            <a:r>
              <a:rPr sz="1400" b="1" dirty="0">
                <a:latin typeface="Arial"/>
                <a:cs typeface="Arial"/>
              </a:rPr>
              <a:t>surprise</a:t>
            </a:r>
            <a:r>
              <a:rPr sz="1400" b="1" spc="-105" dirty="0">
                <a:latin typeface="Arial"/>
                <a:cs typeface="Arial"/>
              </a:rPr>
              <a:t> </a:t>
            </a:r>
            <a:r>
              <a:rPr sz="1400" b="1" spc="-5" dirty="0">
                <a:latin typeface="Arial"/>
                <a:cs typeface="Arial"/>
              </a:rPr>
              <a:t>the  superintendent.</a:t>
            </a:r>
            <a:endParaRPr sz="1400">
              <a:latin typeface="Arial"/>
              <a:cs typeface="Arial"/>
            </a:endParaRPr>
          </a:p>
        </p:txBody>
      </p:sp>
      <p:sp>
        <p:nvSpPr>
          <p:cNvPr id="21" name="object 21"/>
          <p:cNvSpPr/>
          <p:nvPr/>
        </p:nvSpPr>
        <p:spPr>
          <a:xfrm>
            <a:off x="4769358" y="1829561"/>
            <a:ext cx="2810510" cy="702945"/>
          </a:xfrm>
          <a:custGeom>
            <a:avLst/>
            <a:gdLst/>
            <a:ahLst/>
            <a:cxnLst/>
            <a:rect l="l" t="t" r="r" b="b"/>
            <a:pathLst>
              <a:path w="2810509" h="702944">
                <a:moveTo>
                  <a:pt x="2739999" y="0"/>
                </a:moveTo>
                <a:lnTo>
                  <a:pt x="70256" y="0"/>
                </a:lnTo>
                <a:lnTo>
                  <a:pt x="42910" y="5521"/>
                </a:lnTo>
                <a:lnTo>
                  <a:pt x="20578" y="20578"/>
                </a:lnTo>
                <a:lnTo>
                  <a:pt x="5521" y="42910"/>
                </a:lnTo>
                <a:lnTo>
                  <a:pt x="0" y="70256"/>
                </a:lnTo>
                <a:lnTo>
                  <a:pt x="0" y="632307"/>
                </a:lnTo>
                <a:lnTo>
                  <a:pt x="5521" y="659653"/>
                </a:lnTo>
                <a:lnTo>
                  <a:pt x="20578" y="681985"/>
                </a:lnTo>
                <a:lnTo>
                  <a:pt x="42910" y="697042"/>
                </a:lnTo>
                <a:lnTo>
                  <a:pt x="70256" y="702563"/>
                </a:lnTo>
                <a:lnTo>
                  <a:pt x="2739999" y="702563"/>
                </a:lnTo>
                <a:lnTo>
                  <a:pt x="2767345" y="697042"/>
                </a:lnTo>
                <a:lnTo>
                  <a:pt x="2789677" y="681985"/>
                </a:lnTo>
                <a:lnTo>
                  <a:pt x="2804734" y="659653"/>
                </a:lnTo>
                <a:lnTo>
                  <a:pt x="2810256" y="632307"/>
                </a:lnTo>
                <a:lnTo>
                  <a:pt x="2810256" y="70256"/>
                </a:lnTo>
                <a:lnTo>
                  <a:pt x="2804734" y="42910"/>
                </a:lnTo>
                <a:lnTo>
                  <a:pt x="2789677" y="20578"/>
                </a:lnTo>
                <a:lnTo>
                  <a:pt x="2767345" y="5521"/>
                </a:lnTo>
                <a:lnTo>
                  <a:pt x="2739999" y="0"/>
                </a:lnTo>
                <a:close/>
              </a:path>
            </a:pathLst>
          </a:custGeom>
          <a:solidFill>
            <a:srgbClr val="C0C0EA"/>
          </a:solidFill>
        </p:spPr>
        <p:txBody>
          <a:bodyPr wrap="square" lIns="0" tIns="0" rIns="0" bIns="0" rtlCol="0"/>
          <a:lstStyle/>
          <a:p>
            <a:endParaRPr/>
          </a:p>
        </p:txBody>
      </p:sp>
      <p:sp>
        <p:nvSpPr>
          <p:cNvPr id="22" name="object 22"/>
          <p:cNvSpPr/>
          <p:nvPr/>
        </p:nvSpPr>
        <p:spPr>
          <a:xfrm>
            <a:off x="4769358" y="1829561"/>
            <a:ext cx="2810510" cy="702945"/>
          </a:xfrm>
          <a:custGeom>
            <a:avLst/>
            <a:gdLst/>
            <a:ahLst/>
            <a:cxnLst/>
            <a:rect l="l" t="t" r="r" b="b"/>
            <a:pathLst>
              <a:path w="2810509" h="702944">
                <a:moveTo>
                  <a:pt x="0" y="70256"/>
                </a:moveTo>
                <a:lnTo>
                  <a:pt x="5521" y="42910"/>
                </a:lnTo>
                <a:lnTo>
                  <a:pt x="20578" y="20578"/>
                </a:lnTo>
                <a:lnTo>
                  <a:pt x="42910" y="5521"/>
                </a:lnTo>
                <a:lnTo>
                  <a:pt x="70256" y="0"/>
                </a:lnTo>
                <a:lnTo>
                  <a:pt x="2739999" y="0"/>
                </a:lnTo>
                <a:lnTo>
                  <a:pt x="2767345" y="5521"/>
                </a:lnTo>
                <a:lnTo>
                  <a:pt x="2789677" y="20578"/>
                </a:lnTo>
                <a:lnTo>
                  <a:pt x="2804734" y="42910"/>
                </a:lnTo>
                <a:lnTo>
                  <a:pt x="2810256" y="70256"/>
                </a:lnTo>
                <a:lnTo>
                  <a:pt x="2810256" y="632307"/>
                </a:lnTo>
                <a:lnTo>
                  <a:pt x="2804734" y="659653"/>
                </a:lnTo>
                <a:lnTo>
                  <a:pt x="2789677" y="681985"/>
                </a:lnTo>
                <a:lnTo>
                  <a:pt x="2767345" y="697042"/>
                </a:lnTo>
                <a:lnTo>
                  <a:pt x="2739999" y="702563"/>
                </a:lnTo>
                <a:lnTo>
                  <a:pt x="70256" y="702563"/>
                </a:lnTo>
                <a:lnTo>
                  <a:pt x="42910" y="697042"/>
                </a:lnTo>
                <a:lnTo>
                  <a:pt x="20578" y="681985"/>
                </a:lnTo>
                <a:lnTo>
                  <a:pt x="5521" y="659653"/>
                </a:lnTo>
                <a:lnTo>
                  <a:pt x="0" y="632307"/>
                </a:lnTo>
                <a:lnTo>
                  <a:pt x="0" y="70256"/>
                </a:lnTo>
                <a:close/>
              </a:path>
            </a:pathLst>
          </a:custGeom>
          <a:ln w="25400">
            <a:solidFill>
              <a:srgbClr val="333399"/>
            </a:solidFill>
          </a:ln>
        </p:spPr>
        <p:txBody>
          <a:bodyPr wrap="square" lIns="0" tIns="0" rIns="0" bIns="0" rtlCol="0"/>
          <a:lstStyle/>
          <a:p>
            <a:endParaRPr/>
          </a:p>
        </p:txBody>
      </p:sp>
      <p:sp>
        <p:nvSpPr>
          <p:cNvPr id="23" name="object 23"/>
          <p:cNvSpPr/>
          <p:nvPr/>
        </p:nvSpPr>
        <p:spPr>
          <a:xfrm>
            <a:off x="6112759" y="2592323"/>
            <a:ext cx="121920" cy="123444"/>
          </a:xfrm>
          <a:prstGeom prst="rect">
            <a:avLst/>
          </a:prstGeom>
          <a:blipFill>
            <a:blip r:embed="rId2" cstate="print"/>
            <a:stretch>
              <a:fillRect/>
            </a:stretch>
          </a:blipFill>
        </p:spPr>
        <p:txBody>
          <a:bodyPr wrap="square" lIns="0" tIns="0" rIns="0" bIns="0" rtlCol="0"/>
          <a:lstStyle/>
          <a:p>
            <a:endParaRPr/>
          </a:p>
        </p:txBody>
      </p:sp>
      <p:sp>
        <p:nvSpPr>
          <p:cNvPr id="24" name="object 24"/>
          <p:cNvSpPr/>
          <p:nvPr/>
        </p:nvSpPr>
        <p:spPr>
          <a:xfrm>
            <a:off x="4769358" y="2777489"/>
            <a:ext cx="2810510" cy="702945"/>
          </a:xfrm>
          <a:custGeom>
            <a:avLst/>
            <a:gdLst/>
            <a:ahLst/>
            <a:cxnLst/>
            <a:rect l="l" t="t" r="r" b="b"/>
            <a:pathLst>
              <a:path w="2810509" h="702945">
                <a:moveTo>
                  <a:pt x="2739999" y="0"/>
                </a:moveTo>
                <a:lnTo>
                  <a:pt x="70256" y="0"/>
                </a:lnTo>
                <a:lnTo>
                  <a:pt x="42910" y="5521"/>
                </a:lnTo>
                <a:lnTo>
                  <a:pt x="20578" y="20578"/>
                </a:lnTo>
                <a:lnTo>
                  <a:pt x="5521" y="42910"/>
                </a:lnTo>
                <a:lnTo>
                  <a:pt x="0" y="70256"/>
                </a:lnTo>
                <a:lnTo>
                  <a:pt x="0" y="632307"/>
                </a:lnTo>
                <a:lnTo>
                  <a:pt x="5521" y="659653"/>
                </a:lnTo>
                <a:lnTo>
                  <a:pt x="20578" y="681985"/>
                </a:lnTo>
                <a:lnTo>
                  <a:pt x="42910" y="697042"/>
                </a:lnTo>
                <a:lnTo>
                  <a:pt x="70256" y="702563"/>
                </a:lnTo>
                <a:lnTo>
                  <a:pt x="2739999" y="702563"/>
                </a:lnTo>
                <a:lnTo>
                  <a:pt x="2767345" y="697042"/>
                </a:lnTo>
                <a:lnTo>
                  <a:pt x="2789677" y="681985"/>
                </a:lnTo>
                <a:lnTo>
                  <a:pt x="2804734" y="659653"/>
                </a:lnTo>
                <a:lnTo>
                  <a:pt x="2810256" y="632307"/>
                </a:lnTo>
                <a:lnTo>
                  <a:pt x="2810256" y="70256"/>
                </a:lnTo>
                <a:lnTo>
                  <a:pt x="2804734" y="42910"/>
                </a:lnTo>
                <a:lnTo>
                  <a:pt x="2789677" y="20578"/>
                </a:lnTo>
                <a:lnTo>
                  <a:pt x="2767345" y="5521"/>
                </a:lnTo>
                <a:lnTo>
                  <a:pt x="2739999" y="0"/>
                </a:lnTo>
                <a:close/>
              </a:path>
            </a:pathLst>
          </a:custGeom>
          <a:solidFill>
            <a:srgbClr val="D5ECBC">
              <a:alpha val="90194"/>
            </a:srgbClr>
          </a:solidFill>
        </p:spPr>
        <p:txBody>
          <a:bodyPr wrap="square" lIns="0" tIns="0" rIns="0" bIns="0" rtlCol="0"/>
          <a:lstStyle/>
          <a:p>
            <a:endParaRPr/>
          </a:p>
        </p:txBody>
      </p:sp>
      <p:sp>
        <p:nvSpPr>
          <p:cNvPr id="25" name="object 25"/>
          <p:cNvSpPr/>
          <p:nvPr/>
        </p:nvSpPr>
        <p:spPr>
          <a:xfrm>
            <a:off x="4769358" y="2777489"/>
            <a:ext cx="2810510" cy="702945"/>
          </a:xfrm>
          <a:custGeom>
            <a:avLst/>
            <a:gdLst/>
            <a:ahLst/>
            <a:cxnLst/>
            <a:rect l="l" t="t" r="r" b="b"/>
            <a:pathLst>
              <a:path w="2810509" h="702945">
                <a:moveTo>
                  <a:pt x="0" y="70256"/>
                </a:moveTo>
                <a:lnTo>
                  <a:pt x="5521" y="42910"/>
                </a:lnTo>
                <a:lnTo>
                  <a:pt x="20578" y="20578"/>
                </a:lnTo>
                <a:lnTo>
                  <a:pt x="42910" y="5521"/>
                </a:lnTo>
                <a:lnTo>
                  <a:pt x="70256" y="0"/>
                </a:lnTo>
                <a:lnTo>
                  <a:pt x="2739999" y="0"/>
                </a:lnTo>
                <a:lnTo>
                  <a:pt x="2767345" y="5521"/>
                </a:lnTo>
                <a:lnTo>
                  <a:pt x="2789677" y="20578"/>
                </a:lnTo>
                <a:lnTo>
                  <a:pt x="2804734" y="42910"/>
                </a:lnTo>
                <a:lnTo>
                  <a:pt x="2810256" y="70256"/>
                </a:lnTo>
                <a:lnTo>
                  <a:pt x="2810256" y="632307"/>
                </a:lnTo>
                <a:lnTo>
                  <a:pt x="2804734" y="659653"/>
                </a:lnTo>
                <a:lnTo>
                  <a:pt x="2789677" y="681985"/>
                </a:lnTo>
                <a:lnTo>
                  <a:pt x="2767345" y="697042"/>
                </a:lnTo>
                <a:lnTo>
                  <a:pt x="2739999" y="702563"/>
                </a:lnTo>
                <a:lnTo>
                  <a:pt x="70256" y="702563"/>
                </a:lnTo>
                <a:lnTo>
                  <a:pt x="42910" y="697042"/>
                </a:lnTo>
                <a:lnTo>
                  <a:pt x="20578" y="681985"/>
                </a:lnTo>
                <a:lnTo>
                  <a:pt x="5521" y="659653"/>
                </a:lnTo>
                <a:lnTo>
                  <a:pt x="0" y="632307"/>
                </a:lnTo>
                <a:lnTo>
                  <a:pt x="0" y="70256"/>
                </a:lnTo>
                <a:close/>
              </a:path>
            </a:pathLst>
          </a:custGeom>
          <a:ln w="25400">
            <a:solidFill>
              <a:srgbClr val="333399"/>
            </a:solidFill>
          </a:ln>
        </p:spPr>
        <p:txBody>
          <a:bodyPr wrap="square" lIns="0" tIns="0" rIns="0" bIns="0" rtlCol="0"/>
          <a:lstStyle/>
          <a:p>
            <a:endParaRPr/>
          </a:p>
        </p:txBody>
      </p:sp>
      <p:sp>
        <p:nvSpPr>
          <p:cNvPr id="26" name="object 26"/>
          <p:cNvSpPr txBox="1"/>
          <p:nvPr/>
        </p:nvSpPr>
        <p:spPr>
          <a:xfrm>
            <a:off x="4879719" y="1796843"/>
            <a:ext cx="2585720" cy="1526540"/>
          </a:xfrm>
          <a:prstGeom prst="rect">
            <a:avLst/>
          </a:prstGeom>
        </p:spPr>
        <p:txBody>
          <a:bodyPr vert="horz" wrap="square" lIns="0" tIns="12700" rIns="0" bIns="0" rtlCol="0">
            <a:spAutoFit/>
          </a:bodyPr>
          <a:lstStyle/>
          <a:p>
            <a:pPr marL="1905" algn="ctr">
              <a:lnSpc>
                <a:spcPct val="100000"/>
              </a:lnSpc>
              <a:spcBef>
                <a:spcPts val="100"/>
              </a:spcBef>
            </a:pPr>
            <a:r>
              <a:rPr sz="4200" b="1" spc="-5" dirty="0">
                <a:solidFill>
                  <a:srgbClr val="FFFFFF"/>
                </a:solidFill>
                <a:latin typeface="Arial"/>
                <a:cs typeface="Arial"/>
              </a:rPr>
              <a:t>CSA</a:t>
            </a:r>
            <a:endParaRPr sz="4200">
              <a:latin typeface="Arial"/>
              <a:cs typeface="Arial"/>
            </a:endParaRPr>
          </a:p>
          <a:p>
            <a:pPr marL="12065" marR="5080" algn="ctr">
              <a:lnSpc>
                <a:spcPts val="1450"/>
              </a:lnSpc>
              <a:spcBef>
                <a:spcPts val="3885"/>
              </a:spcBef>
            </a:pPr>
            <a:r>
              <a:rPr sz="1400" b="1" spc="-5" dirty="0">
                <a:latin typeface="Arial"/>
                <a:cs typeface="Arial"/>
              </a:rPr>
              <a:t>Keep the board informed at </a:t>
            </a:r>
            <a:r>
              <a:rPr sz="1400" b="1" dirty="0">
                <a:latin typeface="Arial"/>
                <a:cs typeface="Arial"/>
              </a:rPr>
              <a:t>all  </a:t>
            </a:r>
            <a:r>
              <a:rPr sz="1400" b="1" spc="-5" dirty="0">
                <a:latin typeface="Arial"/>
                <a:cs typeface="Arial"/>
              </a:rPr>
              <a:t>times.</a:t>
            </a:r>
            <a:endParaRPr sz="1400">
              <a:latin typeface="Arial"/>
              <a:cs typeface="Arial"/>
            </a:endParaRPr>
          </a:p>
        </p:txBody>
      </p:sp>
      <p:sp>
        <p:nvSpPr>
          <p:cNvPr id="27" name="object 27"/>
          <p:cNvSpPr/>
          <p:nvPr/>
        </p:nvSpPr>
        <p:spPr>
          <a:xfrm>
            <a:off x="6112759" y="3541776"/>
            <a:ext cx="121920" cy="121919"/>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4769358" y="3726940"/>
            <a:ext cx="2810510" cy="701040"/>
          </a:xfrm>
          <a:custGeom>
            <a:avLst/>
            <a:gdLst/>
            <a:ahLst/>
            <a:cxnLst/>
            <a:rect l="l" t="t" r="r" b="b"/>
            <a:pathLst>
              <a:path w="2810509" h="701039">
                <a:moveTo>
                  <a:pt x="2740152" y="0"/>
                </a:moveTo>
                <a:lnTo>
                  <a:pt x="70104" y="0"/>
                </a:lnTo>
                <a:lnTo>
                  <a:pt x="42814" y="5508"/>
                </a:lnTo>
                <a:lnTo>
                  <a:pt x="20531" y="20531"/>
                </a:lnTo>
                <a:lnTo>
                  <a:pt x="5508" y="42814"/>
                </a:lnTo>
                <a:lnTo>
                  <a:pt x="0" y="70104"/>
                </a:lnTo>
                <a:lnTo>
                  <a:pt x="0" y="630936"/>
                </a:lnTo>
                <a:lnTo>
                  <a:pt x="5508" y="658225"/>
                </a:lnTo>
                <a:lnTo>
                  <a:pt x="20531" y="680508"/>
                </a:lnTo>
                <a:lnTo>
                  <a:pt x="42814" y="695531"/>
                </a:lnTo>
                <a:lnTo>
                  <a:pt x="70104" y="701040"/>
                </a:lnTo>
                <a:lnTo>
                  <a:pt x="2740152" y="701040"/>
                </a:lnTo>
                <a:lnTo>
                  <a:pt x="2767441" y="695531"/>
                </a:lnTo>
                <a:lnTo>
                  <a:pt x="2789724" y="680508"/>
                </a:lnTo>
                <a:lnTo>
                  <a:pt x="2804747" y="658225"/>
                </a:lnTo>
                <a:lnTo>
                  <a:pt x="2810256" y="630936"/>
                </a:lnTo>
                <a:lnTo>
                  <a:pt x="2810256" y="70104"/>
                </a:lnTo>
                <a:lnTo>
                  <a:pt x="2804747" y="42814"/>
                </a:lnTo>
                <a:lnTo>
                  <a:pt x="2789724" y="20531"/>
                </a:lnTo>
                <a:lnTo>
                  <a:pt x="2767441" y="5508"/>
                </a:lnTo>
                <a:lnTo>
                  <a:pt x="2740152" y="0"/>
                </a:lnTo>
                <a:close/>
              </a:path>
            </a:pathLst>
          </a:custGeom>
          <a:solidFill>
            <a:srgbClr val="D5ECBC">
              <a:alpha val="90194"/>
            </a:srgbClr>
          </a:solidFill>
        </p:spPr>
        <p:txBody>
          <a:bodyPr wrap="square" lIns="0" tIns="0" rIns="0" bIns="0" rtlCol="0"/>
          <a:lstStyle/>
          <a:p>
            <a:endParaRPr/>
          </a:p>
        </p:txBody>
      </p:sp>
      <p:sp>
        <p:nvSpPr>
          <p:cNvPr id="29" name="object 29"/>
          <p:cNvSpPr/>
          <p:nvPr/>
        </p:nvSpPr>
        <p:spPr>
          <a:xfrm>
            <a:off x="4769358" y="3726940"/>
            <a:ext cx="2810510" cy="701040"/>
          </a:xfrm>
          <a:custGeom>
            <a:avLst/>
            <a:gdLst/>
            <a:ahLst/>
            <a:cxnLst/>
            <a:rect l="l" t="t" r="r" b="b"/>
            <a:pathLst>
              <a:path w="2810509" h="701039">
                <a:moveTo>
                  <a:pt x="0" y="70104"/>
                </a:moveTo>
                <a:lnTo>
                  <a:pt x="5508" y="42814"/>
                </a:lnTo>
                <a:lnTo>
                  <a:pt x="20531" y="20531"/>
                </a:lnTo>
                <a:lnTo>
                  <a:pt x="42814" y="5508"/>
                </a:lnTo>
                <a:lnTo>
                  <a:pt x="70104" y="0"/>
                </a:lnTo>
                <a:lnTo>
                  <a:pt x="2740152" y="0"/>
                </a:lnTo>
                <a:lnTo>
                  <a:pt x="2767441" y="5508"/>
                </a:lnTo>
                <a:lnTo>
                  <a:pt x="2789724" y="20531"/>
                </a:lnTo>
                <a:lnTo>
                  <a:pt x="2804747" y="42814"/>
                </a:lnTo>
                <a:lnTo>
                  <a:pt x="2810256" y="70104"/>
                </a:lnTo>
                <a:lnTo>
                  <a:pt x="2810256" y="630936"/>
                </a:lnTo>
                <a:lnTo>
                  <a:pt x="2804747" y="658225"/>
                </a:lnTo>
                <a:lnTo>
                  <a:pt x="2789724" y="680508"/>
                </a:lnTo>
                <a:lnTo>
                  <a:pt x="2767441" y="695531"/>
                </a:lnTo>
                <a:lnTo>
                  <a:pt x="2740152" y="701040"/>
                </a:lnTo>
                <a:lnTo>
                  <a:pt x="70104" y="701040"/>
                </a:lnTo>
                <a:lnTo>
                  <a:pt x="42814" y="695531"/>
                </a:lnTo>
                <a:lnTo>
                  <a:pt x="20531" y="680508"/>
                </a:lnTo>
                <a:lnTo>
                  <a:pt x="5508" y="658225"/>
                </a:lnTo>
                <a:lnTo>
                  <a:pt x="0" y="630936"/>
                </a:lnTo>
                <a:lnTo>
                  <a:pt x="0" y="70104"/>
                </a:lnTo>
                <a:close/>
              </a:path>
            </a:pathLst>
          </a:custGeom>
          <a:ln w="25400">
            <a:solidFill>
              <a:srgbClr val="333399"/>
            </a:solidFill>
          </a:ln>
        </p:spPr>
        <p:txBody>
          <a:bodyPr wrap="square" lIns="0" tIns="0" rIns="0" bIns="0" rtlCol="0"/>
          <a:lstStyle/>
          <a:p>
            <a:endParaRPr/>
          </a:p>
        </p:txBody>
      </p:sp>
      <p:sp>
        <p:nvSpPr>
          <p:cNvPr id="30" name="object 30"/>
          <p:cNvSpPr txBox="1"/>
          <p:nvPr/>
        </p:nvSpPr>
        <p:spPr>
          <a:xfrm>
            <a:off x="4808063" y="3755960"/>
            <a:ext cx="2729230" cy="608330"/>
          </a:xfrm>
          <a:prstGeom prst="rect">
            <a:avLst/>
          </a:prstGeom>
        </p:spPr>
        <p:txBody>
          <a:bodyPr vert="horz" wrap="square" lIns="0" tIns="43180" rIns="0" bIns="0" rtlCol="0">
            <a:spAutoFit/>
          </a:bodyPr>
          <a:lstStyle/>
          <a:p>
            <a:pPr marL="12700" marR="5080" indent="6985" algn="ctr">
              <a:lnSpc>
                <a:spcPts val="1450"/>
              </a:lnSpc>
              <a:spcBef>
                <a:spcPts val="340"/>
              </a:spcBef>
            </a:pPr>
            <a:r>
              <a:rPr sz="1400" b="1" spc="-5" dirty="0">
                <a:latin typeface="Arial"/>
                <a:cs typeface="Arial"/>
              </a:rPr>
              <a:t>Effectively and </a:t>
            </a:r>
            <a:r>
              <a:rPr sz="1400" b="1" dirty="0">
                <a:latin typeface="Arial"/>
                <a:cs typeface="Arial"/>
              </a:rPr>
              <a:t>efficiently  </a:t>
            </a:r>
            <a:r>
              <a:rPr sz="1400" b="1" spc="-5" dirty="0">
                <a:latin typeface="Arial"/>
                <a:cs typeface="Arial"/>
              </a:rPr>
              <a:t>implement the district’s</a:t>
            </a:r>
            <a:r>
              <a:rPr sz="1400" b="1" spc="-90" dirty="0">
                <a:latin typeface="Arial"/>
                <a:cs typeface="Arial"/>
              </a:rPr>
              <a:t> </a:t>
            </a:r>
            <a:r>
              <a:rPr sz="1400" b="1" dirty="0">
                <a:latin typeface="Arial"/>
                <a:cs typeface="Arial"/>
              </a:rPr>
              <a:t>policies  </a:t>
            </a:r>
            <a:r>
              <a:rPr sz="1400" b="1" spc="-5" dirty="0">
                <a:latin typeface="Arial"/>
                <a:cs typeface="Arial"/>
              </a:rPr>
              <a:t>and evaluate the</a:t>
            </a:r>
            <a:r>
              <a:rPr sz="1400" b="1" spc="-30" dirty="0">
                <a:latin typeface="Arial"/>
                <a:cs typeface="Arial"/>
              </a:rPr>
              <a:t> </a:t>
            </a:r>
            <a:r>
              <a:rPr sz="1400" b="1" dirty="0">
                <a:latin typeface="Arial"/>
                <a:cs typeface="Arial"/>
              </a:rPr>
              <a:t>results</a:t>
            </a:r>
            <a:r>
              <a:rPr sz="1400" dirty="0">
                <a:latin typeface="Arial"/>
                <a:cs typeface="Arial"/>
              </a:rPr>
              <a:t>.</a:t>
            </a:r>
            <a:endParaRPr sz="1400">
              <a:latin typeface="Arial"/>
              <a:cs typeface="Arial"/>
            </a:endParaRPr>
          </a:p>
        </p:txBody>
      </p:sp>
      <p:sp>
        <p:nvSpPr>
          <p:cNvPr id="31" name="object 31"/>
          <p:cNvSpPr/>
          <p:nvPr/>
        </p:nvSpPr>
        <p:spPr>
          <a:xfrm>
            <a:off x="6112759" y="4489703"/>
            <a:ext cx="121920" cy="121919"/>
          </a:xfrm>
          <a:prstGeom prst="rect">
            <a:avLst/>
          </a:prstGeom>
          <a:blipFill>
            <a:blip r:embed="rId3" cstate="print"/>
            <a:stretch>
              <a:fillRect/>
            </a:stretch>
          </a:blipFill>
        </p:spPr>
        <p:txBody>
          <a:bodyPr wrap="square" lIns="0" tIns="0" rIns="0" bIns="0" rtlCol="0"/>
          <a:lstStyle/>
          <a:p>
            <a:endParaRPr/>
          </a:p>
        </p:txBody>
      </p:sp>
      <p:sp>
        <p:nvSpPr>
          <p:cNvPr id="32" name="object 32"/>
          <p:cNvSpPr/>
          <p:nvPr/>
        </p:nvSpPr>
        <p:spPr>
          <a:xfrm>
            <a:off x="4769358" y="4674870"/>
            <a:ext cx="2810510" cy="702945"/>
          </a:xfrm>
          <a:custGeom>
            <a:avLst/>
            <a:gdLst/>
            <a:ahLst/>
            <a:cxnLst/>
            <a:rect l="l" t="t" r="r" b="b"/>
            <a:pathLst>
              <a:path w="2810509" h="702945">
                <a:moveTo>
                  <a:pt x="2739999" y="0"/>
                </a:moveTo>
                <a:lnTo>
                  <a:pt x="70256" y="0"/>
                </a:lnTo>
                <a:lnTo>
                  <a:pt x="42910" y="5521"/>
                </a:lnTo>
                <a:lnTo>
                  <a:pt x="20578" y="20578"/>
                </a:lnTo>
                <a:lnTo>
                  <a:pt x="5521" y="42910"/>
                </a:lnTo>
                <a:lnTo>
                  <a:pt x="0" y="70256"/>
                </a:lnTo>
                <a:lnTo>
                  <a:pt x="0" y="632307"/>
                </a:lnTo>
                <a:lnTo>
                  <a:pt x="5521" y="659653"/>
                </a:lnTo>
                <a:lnTo>
                  <a:pt x="20578" y="681985"/>
                </a:lnTo>
                <a:lnTo>
                  <a:pt x="42910" y="697042"/>
                </a:lnTo>
                <a:lnTo>
                  <a:pt x="70256" y="702563"/>
                </a:lnTo>
                <a:lnTo>
                  <a:pt x="2739999" y="702563"/>
                </a:lnTo>
                <a:lnTo>
                  <a:pt x="2767345" y="697042"/>
                </a:lnTo>
                <a:lnTo>
                  <a:pt x="2789677" y="681985"/>
                </a:lnTo>
                <a:lnTo>
                  <a:pt x="2804734" y="659653"/>
                </a:lnTo>
                <a:lnTo>
                  <a:pt x="2810256" y="632307"/>
                </a:lnTo>
                <a:lnTo>
                  <a:pt x="2810256" y="70256"/>
                </a:lnTo>
                <a:lnTo>
                  <a:pt x="2804734" y="42910"/>
                </a:lnTo>
                <a:lnTo>
                  <a:pt x="2789677" y="20578"/>
                </a:lnTo>
                <a:lnTo>
                  <a:pt x="2767345" y="5521"/>
                </a:lnTo>
                <a:lnTo>
                  <a:pt x="2739999" y="0"/>
                </a:lnTo>
                <a:close/>
              </a:path>
            </a:pathLst>
          </a:custGeom>
          <a:solidFill>
            <a:srgbClr val="D5ECBC">
              <a:alpha val="90194"/>
            </a:srgbClr>
          </a:solidFill>
        </p:spPr>
        <p:txBody>
          <a:bodyPr wrap="square" lIns="0" tIns="0" rIns="0" bIns="0" rtlCol="0"/>
          <a:lstStyle/>
          <a:p>
            <a:endParaRPr/>
          </a:p>
        </p:txBody>
      </p:sp>
      <p:sp>
        <p:nvSpPr>
          <p:cNvPr id="33" name="object 33"/>
          <p:cNvSpPr/>
          <p:nvPr/>
        </p:nvSpPr>
        <p:spPr>
          <a:xfrm>
            <a:off x="4769358" y="4674870"/>
            <a:ext cx="2810510" cy="702945"/>
          </a:xfrm>
          <a:custGeom>
            <a:avLst/>
            <a:gdLst/>
            <a:ahLst/>
            <a:cxnLst/>
            <a:rect l="l" t="t" r="r" b="b"/>
            <a:pathLst>
              <a:path w="2810509" h="702945">
                <a:moveTo>
                  <a:pt x="0" y="70256"/>
                </a:moveTo>
                <a:lnTo>
                  <a:pt x="5521" y="42910"/>
                </a:lnTo>
                <a:lnTo>
                  <a:pt x="20578" y="20578"/>
                </a:lnTo>
                <a:lnTo>
                  <a:pt x="42910" y="5521"/>
                </a:lnTo>
                <a:lnTo>
                  <a:pt x="70256" y="0"/>
                </a:lnTo>
                <a:lnTo>
                  <a:pt x="2739999" y="0"/>
                </a:lnTo>
                <a:lnTo>
                  <a:pt x="2767345" y="5521"/>
                </a:lnTo>
                <a:lnTo>
                  <a:pt x="2789677" y="20578"/>
                </a:lnTo>
                <a:lnTo>
                  <a:pt x="2804734" y="42910"/>
                </a:lnTo>
                <a:lnTo>
                  <a:pt x="2810256" y="70256"/>
                </a:lnTo>
                <a:lnTo>
                  <a:pt x="2810256" y="632307"/>
                </a:lnTo>
                <a:lnTo>
                  <a:pt x="2804734" y="659653"/>
                </a:lnTo>
                <a:lnTo>
                  <a:pt x="2789677" y="681985"/>
                </a:lnTo>
                <a:lnTo>
                  <a:pt x="2767345" y="697042"/>
                </a:lnTo>
                <a:lnTo>
                  <a:pt x="2739999" y="702563"/>
                </a:lnTo>
                <a:lnTo>
                  <a:pt x="70256" y="702563"/>
                </a:lnTo>
                <a:lnTo>
                  <a:pt x="42910" y="697042"/>
                </a:lnTo>
                <a:lnTo>
                  <a:pt x="20578" y="681985"/>
                </a:lnTo>
                <a:lnTo>
                  <a:pt x="5521" y="659653"/>
                </a:lnTo>
                <a:lnTo>
                  <a:pt x="0" y="632307"/>
                </a:lnTo>
                <a:lnTo>
                  <a:pt x="0" y="70256"/>
                </a:lnTo>
                <a:close/>
              </a:path>
            </a:pathLst>
          </a:custGeom>
          <a:ln w="25400">
            <a:solidFill>
              <a:srgbClr val="333399"/>
            </a:solidFill>
          </a:ln>
        </p:spPr>
        <p:txBody>
          <a:bodyPr wrap="square" lIns="0" tIns="0" rIns="0" bIns="0" rtlCol="0"/>
          <a:lstStyle/>
          <a:p>
            <a:endParaRPr/>
          </a:p>
        </p:txBody>
      </p:sp>
      <p:sp>
        <p:nvSpPr>
          <p:cNvPr id="34" name="object 34"/>
          <p:cNvSpPr txBox="1"/>
          <p:nvPr/>
        </p:nvSpPr>
        <p:spPr>
          <a:xfrm>
            <a:off x="4795901" y="4704293"/>
            <a:ext cx="2753360" cy="608330"/>
          </a:xfrm>
          <a:prstGeom prst="rect">
            <a:avLst/>
          </a:prstGeom>
        </p:spPr>
        <p:txBody>
          <a:bodyPr vert="horz" wrap="square" lIns="0" tIns="43180" rIns="0" bIns="0" rtlCol="0">
            <a:spAutoFit/>
          </a:bodyPr>
          <a:lstStyle/>
          <a:p>
            <a:pPr marL="12700" marR="5080" algn="ctr">
              <a:lnSpc>
                <a:spcPts val="1450"/>
              </a:lnSpc>
              <a:spcBef>
                <a:spcPts val="340"/>
              </a:spcBef>
            </a:pPr>
            <a:r>
              <a:rPr sz="1400" b="1" spc="-5" dirty="0">
                <a:latin typeface="Arial"/>
                <a:cs typeface="Arial"/>
              </a:rPr>
              <a:t>Recognize the board as the final  authority and </a:t>
            </a:r>
            <a:r>
              <a:rPr sz="1400" b="1" spc="-10" dirty="0">
                <a:latin typeface="Arial"/>
                <a:cs typeface="Arial"/>
              </a:rPr>
              <a:t>convey </a:t>
            </a:r>
            <a:r>
              <a:rPr sz="1400" b="1" dirty="0">
                <a:latin typeface="Arial"/>
                <a:cs typeface="Arial"/>
              </a:rPr>
              <a:t>it to </a:t>
            </a:r>
            <a:r>
              <a:rPr sz="1400" b="1" spc="-5" dirty="0">
                <a:latin typeface="Arial"/>
                <a:cs typeface="Arial"/>
              </a:rPr>
              <a:t>the  staff.</a:t>
            </a:r>
            <a:endParaRPr sz="1400">
              <a:latin typeface="Arial"/>
              <a:cs typeface="Arial"/>
            </a:endParaRPr>
          </a:p>
        </p:txBody>
      </p:sp>
      <p:sp>
        <p:nvSpPr>
          <p:cNvPr id="35" name="object 35"/>
          <p:cNvSpPr/>
          <p:nvPr/>
        </p:nvSpPr>
        <p:spPr>
          <a:xfrm>
            <a:off x="6112759" y="5437632"/>
            <a:ext cx="121920" cy="123443"/>
          </a:xfrm>
          <a:prstGeom prst="rect">
            <a:avLst/>
          </a:prstGeom>
          <a:blipFill>
            <a:blip r:embed="rId2" cstate="print"/>
            <a:stretch>
              <a:fillRect/>
            </a:stretch>
          </a:blipFill>
        </p:spPr>
        <p:txBody>
          <a:bodyPr wrap="square" lIns="0" tIns="0" rIns="0" bIns="0" rtlCol="0"/>
          <a:lstStyle/>
          <a:p>
            <a:endParaRPr/>
          </a:p>
        </p:txBody>
      </p:sp>
      <p:sp>
        <p:nvSpPr>
          <p:cNvPr id="36" name="object 36"/>
          <p:cNvSpPr/>
          <p:nvPr/>
        </p:nvSpPr>
        <p:spPr>
          <a:xfrm>
            <a:off x="4769358" y="5622797"/>
            <a:ext cx="2810510" cy="702945"/>
          </a:xfrm>
          <a:custGeom>
            <a:avLst/>
            <a:gdLst/>
            <a:ahLst/>
            <a:cxnLst/>
            <a:rect l="l" t="t" r="r" b="b"/>
            <a:pathLst>
              <a:path w="2810509" h="702945">
                <a:moveTo>
                  <a:pt x="2739999" y="0"/>
                </a:moveTo>
                <a:lnTo>
                  <a:pt x="70256" y="0"/>
                </a:lnTo>
                <a:lnTo>
                  <a:pt x="42910" y="5521"/>
                </a:lnTo>
                <a:lnTo>
                  <a:pt x="20578" y="20578"/>
                </a:lnTo>
                <a:lnTo>
                  <a:pt x="5521" y="42910"/>
                </a:lnTo>
                <a:lnTo>
                  <a:pt x="0" y="70256"/>
                </a:lnTo>
                <a:lnTo>
                  <a:pt x="0" y="632307"/>
                </a:lnTo>
                <a:lnTo>
                  <a:pt x="5521" y="659653"/>
                </a:lnTo>
                <a:lnTo>
                  <a:pt x="20578" y="681985"/>
                </a:lnTo>
                <a:lnTo>
                  <a:pt x="42910" y="697042"/>
                </a:lnTo>
                <a:lnTo>
                  <a:pt x="70256" y="702563"/>
                </a:lnTo>
                <a:lnTo>
                  <a:pt x="2739999" y="702563"/>
                </a:lnTo>
                <a:lnTo>
                  <a:pt x="2767345" y="697042"/>
                </a:lnTo>
                <a:lnTo>
                  <a:pt x="2789677" y="681985"/>
                </a:lnTo>
                <a:lnTo>
                  <a:pt x="2804734" y="659653"/>
                </a:lnTo>
                <a:lnTo>
                  <a:pt x="2810256" y="632307"/>
                </a:lnTo>
                <a:lnTo>
                  <a:pt x="2810256" y="70256"/>
                </a:lnTo>
                <a:lnTo>
                  <a:pt x="2804734" y="42910"/>
                </a:lnTo>
                <a:lnTo>
                  <a:pt x="2789677" y="20578"/>
                </a:lnTo>
                <a:lnTo>
                  <a:pt x="2767345" y="5521"/>
                </a:lnTo>
                <a:lnTo>
                  <a:pt x="2739999" y="0"/>
                </a:lnTo>
                <a:close/>
              </a:path>
            </a:pathLst>
          </a:custGeom>
          <a:solidFill>
            <a:srgbClr val="D5ECBC">
              <a:alpha val="90194"/>
            </a:srgbClr>
          </a:solidFill>
        </p:spPr>
        <p:txBody>
          <a:bodyPr wrap="square" lIns="0" tIns="0" rIns="0" bIns="0" rtlCol="0"/>
          <a:lstStyle/>
          <a:p>
            <a:endParaRPr/>
          </a:p>
        </p:txBody>
      </p:sp>
      <p:sp>
        <p:nvSpPr>
          <p:cNvPr id="37" name="object 37"/>
          <p:cNvSpPr/>
          <p:nvPr/>
        </p:nvSpPr>
        <p:spPr>
          <a:xfrm>
            <a:off x="4769358" y="5622797"/>
            <a:ext cx="2810510" cy="702945"/>
          </a:xfrm>
          <a:custGeom>
            <a:avLst/>
            <a:gdLst/>
            <a:ahLst/>
            <a:cxnLst/>
            <a:rect l="l" t="t" r="r" b="b"/>
            <a:pathLst>
              <a:path w="2810509" h="702945">
                <a:moveTo>
                  <a:pt x="0" y="70256"/>
                </a:moveTo>
                <a:lnTo>
                  <a:pt x="5521" y="42910"/>
                </a:lnTo>
                <a:lnTo>
                  <a:pt x="20578" y="20578"/>
                </a:lnTo>
                <a:lnTo>
                  <a:pt x="42910" y="5521"/>
                </a:lnTo>
                <a:lnTo>
                  <a:pt x="70256" y="0"/>
                </a:lnTo>
                <a:lnTo>
                  <a:pt x="2739999" y="0"/>
                </a:lnTo>
                <a:lnTo>
                  <a:pt x="2767345" y="5521"/>
                </a:lnTo>
                <a:lnTo>
                  <a:pt x="2789677" y="20578"/>
                </a:lnTo>
                <a:lnTo>
                  <a:pt x="2804734" y="42910"/>
                </a:lnTo>
                <a:lnTo>
                  <a:pt x="2810256" y="70256"/>
                </a:lnTo>
                <a:lnTo>
                  <a:pt x="2810256" y="632307"/>
                </a:lnTo>
                <a:lnTo>
                  <a:pt x="2804734" y="659653"/>
                </a:lnTo>
                <a:lnTo>
                  <a:pt x="2789677" y="681985"/>
                </a:lnTo>
                <a:lnTo>
                  <a:pt x="2767345" y="697042"/>
                </a:lnTo>
                <a:lnTo>
                  <a:pt x="2739999" y="702563"/>
                </a:lnTo>
                <a:lnTo>
                  <a:pt x="70256" y="702563"/>
                </a:lnTo>
                <a:lnTo>
                  <a:pt x="42910" y="697042"/>
                </a:lnTo>
                <a:lnTo>
                  <a:pt x="20578" y="681985"/>
                </a:lnTo>
                <a:lnTo>
                  <a:pt x="5521" y="659653"/>
                </a:lnTo>
                <a:lnTo>
                  <a:pt x="0" y="632307"/>
                </a:lnTo>
                <a:lnTo>
                  <a:pt x="0" y="70256"/>
                </a:lnTo>
                <a:close/>
              </a:path>
            </a:pathLst>
          </a:custGeom>
          <a:ln w="25400">
            <a:solidFill>
              <a:srgbClr val="333399"/>
            </a:solidFill>
          </a:ln>
        </p:spPr>
        <p:txBody>
          <a:bodyPr wrap="square" lIns="0" tIns="0" rIns="0" bIns="0" rtlCol="0"/>
          <a:lstStyle/>
          <a:p>
            <a:endParaRPr/>
          </a:p>
        </p:txBody>
      </p:sp>
      <p:sp>
        <p:nvSpPr>
          <p:cNvPr id="38" name="object 38"/>
          <p:cNvSpPr txBox="1"/>
          <p:nvPr/>
        </p:nvSpPr>
        <p:spPr>
          <a:xfrm>
            <a:off x="5048884" y="5836649"/>
            <a:ext cx="2247900" cy="2393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Arial"/>
                <a:cs typeface="Arial"/>
              </a:rPr>
              <a:t>Do not </a:t>
            </a:r>
            <a:r>
              <a:rPr sz="1400" b="1" dirty="0">
                <a:latin typeface="Arial"/>
                <a:cs typeface="Arial"/>
              </a:rPr>
              <a:t>surprise </a:t>
            </a:r>
            <a:r>
              <a:rPr sz="1400" b="1" spc="-5" dirty="0">
                <a:latin typeface="Arial"/>
                <a:cs typeface="Arial"/>
              </a:rPr>
              <a:t>the</a:t>
            </a:r>
            <a:r>
              <a:rPr sz="1400" b="1" spc="-85" dirty="0">
                <a:latin typeface="Arial"/>
                <a:cs typeface="Arial"/>
              </a:rPr>
              <a:t> </a:t>
            </a:r>
            <a:r>
              <a:rPr sz="1400" b="1" spc="-5" dirty="0">
                <a:latin typeface="Arial"/>
                <a:cs typeface="Arial"/>
              </a:rPr>
              <a:t>board.</a:t>
            </a:r>
            <a:endParaRPr sz="1400">
              <a:latin typeface="Arial"/>
              <a:cs typeface="Arial"/>
            </a:endParaRPr>
          </a:p>
        </p:txBody>
      </p:sp>
      <p:sp>
        <p:nvSpPr>
          <p:cNvPr id="39" name="object 39"/>
          <p:cNvSpPr txBox="1"/>
          <p:nvPr/>
        </p:nvSpPr>
        <p:spPr>
          <a:xfrm>
            <a:off x="764540" y="1254780"/>
            <a:ext cx="7245984"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The Board-Superintendent Collaborative</a:t>
            </a:r>
            <a:r>
              <a:rPr sz="2400" spc="95" dirty="0">
                <a:latin typeface="Arial"/>
                <a:cs typeface="Arial"/>
              </a:rPr>
              <a:t> </a:t>
            </a:r>
            <a:r>
              <a:rPr sz="2400" spc="-10" dirty="0">
                <a:latin typeface="Arial"/>
                <a:cs typeface="Arial"/>
              </a:rPr>
              <a:t>Relationship</a:t>
            </a:r>
            <a:endParaRPr sz="2400">
              <a:latin typeface="Arial"/>
              <a:cs typeface="Aria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544195">
              <a:lnSpc>
                <a:spcPct val="100000"/>
              </a:lnSpc>
              <a:spcBef>
                <a:spcPts val="100"/>
              </a:spcBef>
            </a:pPr>
            <a:r>
              <a:rPr spc="-5" dirty="0"/>
              <a:t>Tips </a:t>
            </a:r>
            <a:r>
              <a:rPr dirty="0"/>
              <a:t>for </a:t>
            </a:r>
            <a:r>
              <a:rPr spc="-5" dirty="0"/>
              <a:t>Board Member</a:t>
            </a:r>
            <a:r>
              <a:rPr spc="-90" dirty="0"/>
              <a:t> </a:t>
            </a:r>
            <a:r>
              <a:rPr spc="-5" dirty="0"/>
              <a:t>Effectiveness</a:t>
            </a:r>
          </a:p>
        </p:txBody>
      </p:sp>
      <p:sp>
        <p:nvSpPr>
          <p:cNvPr id="3" name="object 3"/>
          <p:cNvSpPr/>
          <p:nvPr/>
        </p:nvSpPr>
        <p:spPr>
          <a:xfrm>
            <a:off x="523932" y="2252019"/>
            <a:ext cx="874394" cy="4146550"/>
          </a:xfrm>
          <a:custGeom>
            <a:avLst/>
            <a:gdLst/>
            <a:ahLst/>
            <a:cxnLst/>
            <a:rect l="l" t="t" r="r" b="b"/>
            <a:pathLst>
              <a:path w="874394" h="4146550">
                <a:moveTo>
                  <a:pt x="15252" y="0"/>
                </a:moveTo>
                <a:lnTo>
                  <a:pt x="49266" y="34551"/>
                </a:lnTo>
                <a:lnTo>
                  <a:pt x="82592" y="69520"/>
                </a:lnTo>
                <a:lnTo>
                  <a:pt x="115232" y="104899"/>
                </a:lnTo>
                <a:lnTo>
                  <a:pt x="147184" y="140680"/>
                </a:lnTo>
                <a:lnTo>
                  <a:pt x="178450" y="176853"/>
                </a:lnTo>
                <a:lnTo>
                  <a:pt x="209029" y="213411"/>
                </a:lnTo>
                <a:lnTo>
                  <a:pt x="238920" y="250344"/>
                </a:lnTo>
                <a:lnTo>
                  <a:pt x="268125" y="287644"/>
                </a:lnTo>
                <a:lnTo>
                  <a:pt x="296642" y="325303"/>
                </a:lnTo>
                <a:lnTo>
                  <a:pt x="324473" y="363311"/>
                </a:lnTo>
                <a:lnTo>
                  <a:pt x="351616" y="401662"/>
                </a:lnTo>
                <a:lnTo>
                  <a:pt x="378073" y="440345"/>
                </a:lnTo>
                <a:lnTo>
                  <a:pt x="403842" y="479353"/>
                </a:lnTo>
                <a:lnTo>
                  <a:pt x="428925" y="518676"/>
                </a:lnTo>
                <a:lnTo>
                  <a:pt x="453320" y="558307"/>
                </a:lnTo>
                <a:lnTo>
                  <a:pt x="477029" y="598237"/>
                </a:lnTo>
                <a:lnTo>
                  <a:pt x="500050" y="638457"/>
                </a:lnTo>
                <a:lnTo>
                  <a:pt x="522385" y="678959"/>
                </a:lnTo>
                <a:lnTo>
                  <a:pt x="544032" y="719734"/>
                </a:lnTo>
                <a:lnTo>
                  <a:pt x="564993" y="760773"/>
                </a:lnTo>
                <a:lnTo>
                  <a:pt x="585266" y="802069"/>
                </a:lnTo>
                <a:lnTo>
                  <a:pt x="604852" y="843613"/>
                </a:lnTo>
                <a:lnTo>
                  <a:pt x="623752" y="885395"/>
                </a:lnTo>
                <a:lnTo>
                  <a:pt x="641964" y="927409"/>
                </a:lnTo>
                <a:lnTo>
                  <a:pt x="659489" y="969644"/>
                </a:lnTo>
                <a:lnTo>
                  <a:pt x="676328" y="1012092"/>
                </a:lnTo>
                <a:lnTo>
                  <a:pt x="692479" y="1054746"/>
                </a:lnTo>
                <a:lnTo>
                  <a:pt x="707943" y="1097596"/>
                </a:lnTo>
                <a:lnTo>
                  <a:pt x="722720" y="1140634"/>
                </a:lnTo>
                <a:lnTo>
                  <a:pt x="736810" y="1183851"/>
                </a:lnTo>
                <a:lnTo>
                  <a:pt x="750214" y="1227239"/>
                </a:lnTo>
                <a:lnTo>
                  <a:pt x="762930" y="1270789"/>
                </a:lnTo>
                <a:lnTo>
                  <a:pt x="774959" y="1314493"/>
                </a:lnTo>
                <a:lnTo>
                  <a:pt x="786301" y="1358342"/>
                </a:lnTo>
                <a:lnTo>
                  <a:pt x="796956" y="1402328"/>
                </a:lnTo>
                <a:lnTo>
                  <a:pt x="806924" y="1446442"/>
                </a:lnTo>
                <a:lnTo>
                  <a:pt x="816205" y="1490675"/>
                </a:lnTo>
                <a:lnTo>
                  <a:pt x="824799" y="1535020"/>
                </a:lnTo>
                <a:lnTo>
                  <a:pt x="832705" y="1579467"/>
                </a:lnTo>
                <a:lnTo>
                  <a:pt x="839925" y="1624008"/>
                </a:lnTo>
                <a:lnTo>
                  <a:pt x="846458" y="1668634"/>
                </a:lnTo>
                <a:lnTo>
                  <a:pt x="852304" y="1713338"/>
                </a:lnTo>
                <a:lnTo>
                  <a:pt x="857462" y="1758109"/>
                </a:lnTo>
                <a:lnTo>
                  <a:pt x="861934" y="1802941"/>
                </a:lnTo>
                <a:lnTo>
                  <a:pt x="865719" y="1847824"/>
                </a:lnTo>
                <a:lnTo>
                  <a:pt x="868816" y="1892750"/>
                </a:lnTo>
                <a:lnTo>
                  <a:pt x="871227" y="1937710"/>
                </a:lnTo>
                <a:lnTo>
                  <a:pt x="872950" y="1982695"/>
                </a:lnTo>
                <a:lnTo>
                  <a:pt x="873986" y="2027698"/>
                </a:lnTo>
                <a:lnTo>
                  <a:pt x="874336" y="2072709"/>
                </a:lnTo>
                <a:lnTo>
                  <a:pt x="873998" y="2117721"/>
                </a:lnTo>
                <a:lnTo>
                  <a:pt x="872973" y="2162724"/>
                </a:lnTo>
                <a:lnTo>
                  <a:pt x="871261" y="2207710"/>
                </a:lnTo>
                <a:lnTo>
                  <a:pt x="868863" y="2252670"/>
                </a:lnTo>
                <a:lnTo>
                  <a:pt x="865777" y="2297597"/>
                </a:lnTo>
                <a:lnTo>
                  <a:pt x="862004" y="2342481"/>
                </a:lnTo>
                <a:lnTo>
                  <a:pt x="857544" y="2387314"/>
                </a:lnTo>
                <a:lnTo>
                  <a:pt x="852396" y="2432087"/>
                </a:lnTo>
                <a:lnTo>
                  <a:pt x="846562" y="2476792"/>
                </a:lnTo>
                <a:lnTo>
                  <a:pt x="840041" y="2521420"/>
                </a:lnTo>
                <a:lnTo>
                  <a:pt x="832833" y="2565963"/>
                </a:lnTo>
                <a:lnTo>
                  <a:pt x="824937" y="2610412"/>
                </a:lnTo>
                <a:lnTo>
                  <a:pt x="816355" y="2654759"/>
                </a:lnTo>
                <a:lnTo>
                  <a:pt x="807085" y="2698995"/>
                </a:lnTo>
                <a:lnTo>
                  <a:pt x="797129" y="2743111"/>
                </a:lnTo>
                <a:lnTo>
                  <a:pt x="786485" y="2787100"/>
                </a:lnTo>
                <a:lnTo>
                  <a:pt x="775154" y="2830952"/>
                </a:lnTo>
                <a:lnTo>
                  <a:pt x="763137" y="2874659"/>
                </a:lnTo>
                <a:lnTo>
                  <a:pt x="750432" y="2918213"/>
                </a:lnTo>
                <a:lnTo>
                  <a:pt x="737040" y="2961604"/>
                </a:lnTo>
                <a:lnTo>
                  <a:pt x="722961" y="3004825"/>
                </a:lnTo>
                <a:lnTo>
                  <a:pt x="708195" y="3047867"/>
                </a:lnTo>
                <a:lnTo>
                  <a:pt x="692741" y="3090721"/>
                </a:lnTo>
                <a:lnTo>
                  <a:pt x="676601" y="3133379"/>
                </a:lnTo>
                <a:lnTo>
                  <a:pt x="659774" y="3175832"/>
                </a:lnTo>
                <a:lnTo>
                  <a:pt x="642259" y="3218072"/>
                </a:lnTo>
                <a:lnTo>
                  <a:pt x="624058" y="3260090"/>
                </a:lnTo>
                <a:lnTo>
                  <a:pt x="605169" y="3301878"/>
                </a:lnTo>
                <a:lnTo>
                  <a:pt x="585594" y="3343426"/>
                </a:lnTo>
                <a:lnTo>
                  <a:pt x="565331" y="3384728"/>
                </a:lnTo>
                <a:lnTo>
                  <a:pt x="544381" y="3425773"/>
                </a:lnTo>
                <a:lnTo>
                  <a:pt x="522744" y="3466554"/>
                </a:lnTo>
                <a:lnTo>
                  <a:pt x="500420" y="3507061"/>
                </a:lnTo>
                <a:lnTo>
                  <a:pt x="477409" y="3547288"/>
                </a:lnTo>
                <a:lnTo>
                  <a:pt x="453711" y="3587224"/>
                </a:lnTo>
                <a:lnTo>
                  <a:pt x="429325" y="3626861"/>
                </a:lnTo>
                <a:lnTo>
                  <a:pt x="404253" y="3666191"/>
                </a:lnTo>
                <a:lnTo>
                  <a:pt x="378493" y="3705206"/>
                </a:lnTo>
                <a:lnTo>
                  <a:pt x="352047" y="3743896"/>
                </a:lnTo>
                <a:lnTo>
                  <a:pt x="324913" y="3782254"/>
                </a:lnTo>
                <a:lnTo>
                  <a:pt x="297092" y="3820270"/>
                </a:lnTo>
                <a:lnTo>
                  <a:pt x="268585" y="3857936"/>
                </a:lnTo>
                <a:lnTo>
                  <a:pt x="239390" y="3895244"/>
                </a:lnTo>
                <a:lnTo>
                  <a:pt x="209507" y="3932185"/>
                </a:lnTo>
                <a:lnTo>
                  <a:pt x="178938" y="3968751"/>
                </a:lnTo>
                <a:lnTo>
                  <a:pt x="147682" y="4004932"/>
                </a:lnTo>
                <a:lnTo>
                  <a:pt x="115738" y="4040721"/>
                </a:lnTo>
                <a:lnTo>
                  <a:pt x="83108" y="4076109"/>
                </a:lnTo>
                <a:lnTo>
                  <a:pt x="49790" y="4111088"/>
                </a:lnTo>
                <a:lnTo>
                  <a:pt x="15786" y="4145648"/>
                </a:lnTo>
                <a:lnTo>
                  <a:pt x="15608" y="4145826"/>
                </a:lnTo>
                <a:lnTo>
                  <a:pt x="15430" y="4146003"/>
                </a:lnTo>
                <a:lnTo>
                  <a:pt x="15252" y="4146181"/>
                </a:lnTo>
                <a:lnTo>
                  <a:pt x="0" y="4130929"/>
                </a:lnTo>
                <a:lnTo>
                  <a:pt x="33763" y="4096632"/>
                </a:lnTo>
                <a:lnTo>
                  <a:pt x="66844" y="4061919"/>
                </a:lnTo>
                <a:lnTo>
                  <a:pt x="99243" y="4026800"/>
                </a:lnTo>
                <a:lnTo>
                  <a:pt x="130960" y="3991283"/>
                </a:lnTo>
                <a:lnTo>
                  <a:pt x="161996" y="3955376"/>
                </a:lnTo>
                <a:lnTo>
                  <a:pt x="192349" y="3919087"/>
                </a:lnTo>
                <a:lnTo>
                  <a:pt x="222020" y="3882426"/>
                </a:lnTo>
                <a:lnTo>
                  <a:pt x="251010" y="3845400"/>
                </a:lnTo>
                <a:lnTo>
                  <a:pt x="279318" y="3808019"/>
                </a:lnTo>
                <a:lnTo>
                  <a:pt x="306943" y="3770290"/>
                </a:lnTo>
                <a:lnTo>
                  <a:pt x="333887" y="3732221"/>
                </a:lnTo>
                <a:lnTo>
                  <a:pt x="360149" y="3693823"/>
                </a:lnTo>
                <a:lnTo>
                  <a:pt x="385728" y="3655102"/>
                </a:lnTo>
                <a:lnTo>
                  <a:pt x="410626" y="3616068"/>
                </a:lnTo>
                <a:lnTo>
                  <a:pt x="434842" y="3576729"/>
                </a:lnTo>
                <a:lnTo>
                  <a:pt x="458376" y="3537093"/>
                </a:lnTo>
                <a:lnTo>
                  <a:pt x="481228" y="3497169"/>
                </a:lnTo>
                <a:lnTo>
                  <a:pt x="503398" y="3456965"/>
                </a:lnTo>
                <a:lnTo>
                  <a:pt x="524886" y="3416490"/>
                </a:lnTo>
                <a:lnTo>
                  <a:pt x="545692" y="3375752"/>
                </a:lnTo>
                <a:lnTo>
                  <a:pt x="565816" y="3334760"/>
                </a:lnTo>
                <a:lnTo>
                  <a:pt x="585258" y="3293522"/>
                </a:lnTo>
                <a:lnTo>
                  <a:pt x="604019" y="3252047"/>
                </a:lnTo>
                <a:lnTo>
                  <a:pt x="622097" y="3210343"/>
                </a:lnTo>
                <a:lnTo>
                  <a:pt x="639493" y="3168419"/>
                </a:lnTo>
                <a:lnTo>
                  <a:pt x="656207" y="3126283"/>
                </a:lnTo>
                <a:lnTo>
                  <a:pt x="672240" y="3083943"/>
                </a:lnTo>
                <a:lnTo>
                  <a:pt x="687590" y="3041408"/>
                </a:lnTo>
                <a:lnTo>
                  <a:pt x="702259" y="2998687"/>
                </a:lnTo>
                <a:lnTo>
                  <a:pt x="716245" y="2955788"/>
                </a:lnTo>
                <a:lnTo>
                  <a:pt x="729549" y="2912720"/>
                </a:lnTo>
                <a:lnTo>
                  <a:pt x="742172" y="2869490"/>
                </a:lnTo>
                <a:lnTo>
                  <a:pt x="754113" y="2826108"/>
                </a:lnTo>
                <a:lnTo>
                  <a:pt x="765371" y="2782581"/>
                </a:lnTo>
                <a:lnTo>
                  <a:pt x="775948" y="2738919"/>
                </a:lnTo>
                <a:lnTo>
                  <a:pt x="785842" y="2695130"/>
                </a:lnTo>
                <a:lnTo>
                  <a:pt x="795055" y="2651222"/>
                </a:lnTo>
                <a:lnTo>
                  <a:pt x="803586" y="2607204"/>
                </a:lnTo>
                <a:lnTo>
                  <a:pt x="811434" y="2563084"/>
                </a:lnTo>
                <a:lnTo>
                  <a:pt x="818601" y="2518871"/>
                </a:lnTo>
                <a:lnTo>
                  <a:pt x="825086" y="2474573"/>
                </a:lnTo>
                <a:lnTo>
                  <a:pt x="830888" y="2430198"/>
                </a:lnTo>
                <a:lnTo>
                  <a:pt x="836009" y="2385756"/>
                </a:lnTo>
                <a:lnTo>
                  <a:pt x="840448" y="2341254"/>
                </a:lnTo>
                <a:lnTo>
                  <a:pt x="844205" y="2296702"/>
                </a:lnTo>
                <a:lnTo>
                  <a:pt x="847279" y="2252107"/>
                </a:lnTo>
                <a:lnTo>
                  <a:pt x="849672" y="2207478"/>
                </a:lnTo>
                <a:lnTo>
                  <a:pt x="851383" y="2162823"/>
                </a:lnTo>
                <a:lnTo>
                  <a:pt x="852412" y="2118151"/>
                </a:lnTo>
                <a:lnTo>
                  <a:pt x="852758" y="2073471"/>
                </a:lnTo>
                <a:lnTo>
                  <a:pt x="852423" y="2028791"/>
                </a:lnTo>
                <a:lnTo>
                  <a:pt x="851406" y="1984119"/>
                </a:lnTo>
                <a:lnTo>
                  <a:pt x="849707" y="1939464"/>
                </a:lnTo>
                <a:lnTo>
                  <a:pt x="847326" y="1894835"/>
                </a:lnTo>
                <a:lnTo>
                  <a:pt x="844263" y="1850239"/>
                </a:lnTo>
                <a:lnTo>
                  <a:pt x="840517" y="1805685"/>
                </a:lnTo>
                <a:lnTo>
                  <a:pt x="836090" y="1761182"/>
                </a:lnTo>
                <a:lnTo>
                  <a:pt x="830981" y="1716739"/>
                </a:lnTo>
                <a:lnTo>
                  <a:pt x="825190" y="1672363"/>
                </a:lnTo>
                <a:lnTo>
                  <a:pt x="818717" y="1628063"/>
                </a:lnTo>
                <a:lnTo>
                  <a:pt x="811561" y="1583848"/>
                </a:lnTo>
                <a:lnTo>
                  <a:pt x="803724" y="1539726"/>
                </a:lnTo>
                <a:lnTo>
                  <a:pt x="795205" y="1495705"/>
                </a:lnTo>
                <a:lnTo>
                  <a:pt x="786004" y="1451795"/>
                </a:lnTo>
                <a:lnTo>
                  <a:pt x="776121" y="1408003"/>
                </a:lnTo>
                <a:lnTo>
                  <a:pt x="765555" y="1364338"/>
                </a:lnTo>
                <a:lnTo>
                  <a:pt x="754308" y="1320809"/>
                </a:lnTo>
                <a:lnTo>
                  <a:pt x="742379" y="1277423"/>
                </a:lnTo>
                <a:lnTo>
                  <a:pt x="729768" y="1234190"/>
                </a:lnTo>
                <a:lnTo>
                  <a:pt x="716474" y="1191118"/>
                </a:lnTo>
                <a:lnTo>
                  <a:pt x="702499" y="1148215"/>
                </a:lnTo>
                <a:lnTo>
                  <a:pt x="687842" y="1105490"/>
                </a:lnTo>
                <a:lnTo>
                  <a:pt x="672502" y="1062951"/>
                </a:lnTo>
                <a:lnTo>
                  <a:pt x="656481" y="1020607"/>
                </a:lnTo>
                <a:lnTo>
                  <a:pt x="639778" y="978467"/>
                </a:lnTo>
                <a:lnTo>
                  <a:pt x="622392" y="936538"/>
                </a:lnTo>
                <a:lnTo>
                  <a:pt x="604325" y="894829"/>
                </a:lnTo>
                <a:lnTo>
                  <a:pt x="585575" y="853349"/>
                </a:lnTo>
                <a:lnTo>
                  <a:pt x="566144" y="812106"/>
                </a:lnTo>
                <a:lnTo>
                  <a:pt x="546030" y="771108"/>
                </a:lnTo>
                <a:lnTo>
                  <a:pt x="525235" y="730365"/>
                </a:lnTo>
                <a:lnTo>
                  <a:pt x="503757" y="689884"/>
                </a:lnTo>
                <a:lnTo>
                  <a:pt x="481598" y="649675"/>
                </a:lnTo>
                <a:lnTo>
                  <a:pt x="458756" y="609744"/>
                </a:lnTo>
                <a:lnTo>
                  <a:pt x="435232" y="570102"/>
                </a:lnTo>
                <a:lnTo>
                  <a:pt x="411027" y="530756"/>
                </a:lnTo>
                <a:lnTo>
                  <a:pt x="386139" y="491715"/>
                </a:lnTo>
                <a:lnTo>
                  <a:pt x="360569" y="452988"/>
                </a:lnTo>
                <a:lnTo>
                  <a:pt x="334317" y="414582"/>
                </a:lnTo>
                <a:lnTo>
                  <a:pt x="307384" y="376507"/>
                </a:lnTo>
                <a:lnTo>
                  <a:pt x="279768" y="338770"/>
                </a:lnTo>
                <a:lnTo>
                  <a:pt x="251470" y="301381"/>
                </a:lnTo>
                <a:lnTo>
                  <a:pt x="222490" y="264348"/>
                </a:lnTo>
                <a:lnTo>
                  <a:pt x="192828" y="227678"/>
                </a:lnTo>
                <a:lnTo>
                  <a:pt x="162484" y="191382"/>
                </a:lnTo>
                <a:lnTo>
                  <a:pt x="131458" y="155466"/>
                </a:lnTo>
                <a:lnTo>
                  <a:pt x="99750" y="119940"/>
                </a:lnTo>
                <a:lnTo>
                  <a:pt x="67359" y="84813"/>
                </a:lnTo>
                <a:lnTo>
                  <a:pt x="34287" y="50092"/>
                </a:lnTo>
                <a:lnTo>
                  <a:pt x="533" y="15786"/>
                </a:lnTo>
                <a:lnTo>
                  <a:pt x="355" y="15608"/>
                </a:lnTo>
                <a:lnTo>
                  <a:pt x="177" y="15430"/>
                </a:lnTo>
                <a:lnTo>
                  <a:pt x="0" y="15252"/>
                </a:lnTo>
                <a:lnTo>
                  <a:pt x="15252" y="0"/>
                </a:lnTo>
                <a:close/>
              </a:path>
            </a:pathLst>
          </a:custGeom>
          <a:ln w="25400">
            <a:solidFill>
              <a:srgbClr val="93B1B5"/>
            </a:solidFill>
          </a:ln>
        </p:spPr>
        <p:txBody>
          <a:bodyPr wrap="square" lIns="0" tIns="0" rIns="0" bIns="0" rtlCol="0"/>
          <a:lstStyle/>
          <a:p>
            <a:endParaRPr/>
          </a:p>
        </p:txBody>
      </p:sp>
      <p:sp>
        <p:nvSpPr>
          <p:cNvPr id="4" name="object 4"/>
          <p:cNvSpPr/>
          <p:nvPr/>
        </p:nvSpPr>
        <p:spPr>
          <a:xfrm>
            <a:off x="927353" y="2398014"/>
            <a:ext cx="7759065" cy="544195"/>
          </a:xfrm>
          <a:custGeom>
            <a:avLst/>
            <a:gdLst/>
            <a:ahLst/>
            <a:cxnLst/>
            <a:rect l="l" t="t" r="r" b="b"/>
            <a:pathLst>
              <a:path w="7759065" h="544194">
                <a:moveTo>
                  <a:pt x="0" y="0"/>
                </a:moveTo>
                <a:lnTo>
                  <a:pt x="7758683" y="0"/>
                </a:lnTo>
                <a:lnTo>
                  <a:pt x="7758683" y="544067"/>
                </a:lnTo>
                <a:lnTo>
                  <a:pt x="0" y="544067"/>
                </a:lnTo>
                <a:lnTo>
                  <a:pt x="0" y="0"/>
                </a:lnTo>
                <a:close/>
              </a:path>
            </a:pathLst>
          </a:custGeom>
          <a:solidFill>
            <a:srgbClr val="BADFE2"/>
          </a:solidFill>
        </p:spPr>
        <p:txBody>
          <a:bodyPr wrap="square" lIns="0" tIns="0" rIns="0" bIns="0" rtlCol="0"/>
          <a:lstStyle/>
          <a:p>
            <a:endParaRPr/>
          </a:p>
        </p:txBody>
      </p:sp>
      <p:sp>
        <p:nvSpPr>
          <p:cNvPr id="5" name="object 5"/>
          <p:cNvSpPr/>
          <p:nvPr/>
        </p:nvSpPr>
        <p:spPr>
          <a:xfrm>
            <a:off x="927353" y="2398014"/>
            <a:ext cx="7759065" cy="544195"/>
          </a:xfrm>
          <a:custGeom>
            <a:avLst/>
            <a:gdLst/>
            <a:ahLst/>
            <a:cxnLst/>
            <a:rect l="l" t="t" r="r" b="b"/>
            <a:pathLst>
              <a:path w="7759065" h="544194">
                <a:moveTo>
                  <a:pt x="0" y="0"/>
                </a:moveTo>
                <a:lnTo>
                  <a:pt x="7758683" y="0"/>
                </a:lnTo>
                <a:lnTo>
                  <a:pt x="7758683" y="544067"/>
                </a:lnTo>
                <a:lnTo>
                  <a:pt x="0" y="544067"/>
                </a:lnTo>
                <a:lnTo>
                  <a:pt x="0" y="0"/>
                </a:lnTo>
                <a:close/>
              </a:path>
            </a:pathLst>
          </a:custGeom>
          <a:ln w="25400">
            <a:solidFill>
              <a:srgbClr val="FFFFFF"/>
            </a:solidFill>
          </a:ln>
        </p:spPr>
        <p:txBody>
          <a:bodyPr wrap="square" lIns="0" tIns="0" rIns="0" bIns="0" rtlCol="0"/>
          <a:lstStyle/>
          <a:p>
            <a:endParaRPr/>
          </a:p>
        </p:txBody>
      </p:sp>
      <p:sp>
        <p:nvSpPr>
          <p:cNvPr id="6" name="object 6"/>
          <p:cNvSpPr/>
          <p:nvPr/>
        </p:nvSpPr>
        <p:spPr>
          <a:xfrm>
            <a:off x="529590" y="2350770"/>
            <a:ext cx="680085" cy="681355"/>
          </a:xfrm>
          <a:custGeom>
            <a:avLst/>
            <a:gdLst/>
            <a:ahLst/>
            <a:cxnLst/>
            <a:rect l="l" t="t" r="r" b="b"/>
            <a:pathLst>
              <a:path w="680085" h="681355">
                <a:moveTo>
                  <a:pt x="339852" y="0"/>
                </a:moveTo>
                <a:lnTo>
                  <a:pt x="293736" y="3109"/>
                </a:lnTo>
                <a:lnTo>
                  <a:pt x="249506" y="12167"/>
                </a:lnTo>
                <a:lnTo>
                  <a:pt x="207567" y="26767"/>
                </a:lnTo>
                <a:lnTo>
                  <a:pt x="168322" y="46504"/>
                </a:lnTo>
                <a:lnTo>
                  <a:pt x="132179" y="70972"/>
                </a:lnTo>
                <a:lnTo>
                  <a:pt x="99541" y="99764"/>
                </a:lnTo>
                <a:lnTo>
                  <a:pt x="70812" y="132476"/>
                </a:lnTo>
                <a:lnTo>
                  <a:pt x="46400" y="168701"/>
                </a:lnTo>
                <a:lnTo>
                  <a:pt x="26707" y="208033"/>
                </a:lnTo>
                <a:lnTo>
                  <a:pt x="12139" y="250066"/>
                </a:lnTo>
                <a:lnTo>
                  <a:pt x="3102" y="294395"/>
                </a:lnTo>
                <a:lnTo>
                  <a:pt x="0" y="340613"/>
                </a:lnTo>
                <a:lnTo>
                  <a:pt x="3102" y="386832"/>
                </a:lnTo>
                <a:lnTo>
                  <a:pt x="12139" y="431161"/>
                </a:lnTo>
                <a:lnTo>
                  <a:pt x="26707" y="473194"/>
                </a:lnTo>
                <a:lnTo>
                  <a:pt x="46400" y="512526"/>
                </a:lnTo>
                <a:lnTo>
                  <a:pt x="70812" y="548751"/>
                </a:lnTo>
                <a:lnTo>
                  <a:pt x="99541" y="581463"/>
                </a:lnTo>
                <a:lnTo>
                  <a:pt x="132179" y="610255"/>
                </a:lnTo>
                <a:lnTo>
                  <a:pt x="168322" y="634723"/>
                </a:lnTo>
                <a:lnTo>
                  <a:pt x="207567" y="654460"/>
                </a:lnTo>
                <a:lnTo>
                  <a:pt x="249506" y="669060"/>
                </a:lnTo>
                <a:lnTo>
                  <a:pt x="293736" y="678118"/>
                </a:lnTo>
                <a:lnTo>
                  <a:pt x="339852" y="681227"/>
                </a:lnTo>
                <a:lnTo>
                  <a:pt x="385967" y="678118"/>
                </a:lnTo>
                <a:lnTo>
                  <a:pt x="430197" y="669060"/>
                </a:lnTo>
                <a:lnTo>
                  <a:pt x="472136" y="654460"/>
                </a:lnTo>
                <a:lnTo>
                  <a:pt x="511381" y="634723"/>
                </a:lnTo>
                <a:lnTo>
                  <a:pt x="547524" y="610255"/>
                </a:lnTo>
                <a:lnTo>
                  <a:pt x="580162" y="581463"/>
                </a:lnTo>
                <a:lnTo>
                  <a:pt x="608891" y="548751"/>
                </a:lnTo>
                <a:lnTo>
                  <a:pt x="633303" y="512526"/>
                </a:lnTo>
                <a:lnTo>
                  <a:pt x="652996" y="473194"/>
                </a:lnTo>
                <a:lnTo>
                  <a:pt x="667564" y="431161"/>
                </a:lnTo>
                <a:lnTo>
                  <a:pt x="676601" y="386832"/>
                </a:lnTo>
                <a:lnTo>
                  <a:pt x="679704" y="340613"/>
                </a:lnTo>
                <a:lnTo>
                  <a:pt x="676601" y="294395"/>
                </a:lnTo>
                <a:lnTo>
                  <a:pt x="667564" y="250066"/>
                </a:lnTo>
                <a:lnTo>
                  <a:pt x="652996" y="208033"/>
                </a:lnTo>
                <a:lnTo>
                  <a:pt x="633303" y="168701"/>
                </a:lnTo>
                <a:lnTo>
                  <a:pt x="608891" y="132476"/>
                </a:lnTo>
                <a:lnTo>
                  <a:pt x="580162" y="99764"/>
                </a:lnTo>
                <a:lnTo>
                  <a:pt x="547524" y="70972"/>
                </a:lnTo>
                <a:lnTo>
                  <a:pt x="511381" y="46504"/>
                </a:lnTo>
                <a:lnTo>
                  <a:pt x="472136" y="26767"/>
                </a:lnTo>
                <a:lnTo>
                  <a:pt x="430197" y="12167"/>
                </a:lnTo>
                <a:lnTo>
                  <a:pt x="385967" y="3109"/>
                </a:lnTo>
                <a:lnTo>
                  <a:pt x="339852" y="0"/>
                </a:lnTo>
                <a:close/>
              </a:path>
            </a:pathLst>
          </a:custGeom>
          <a:solidFill>
            <a:srgbClr val="FFFFFF"/>
          </a:solidFill>
        </p:spPr>
        <p:txBody>
          <a:bodyPr wrap="square" lIns="0" tIns="0" rIns="0" bIns="0" rtlCol="0"/>
          <a:lstStyle/>
          <a:p>
            <a:endParaRPr/>
          </a:p>
        </p:txBody>
      </p:sp>
      <p:sp>
        <p:nvSpPr>
          <p:cNvPr id="7" name="object 7"/>
          <p:cNvSpPr/>
          <p:nvPr/>
        </p:nvSpPr>
        <p:spPr>
          <a:xfrm>
            <a:off x="529590" y="2350770"/>
            <a:ext cx="680085" cy="681355"/>
          </a:xfrm>
          <a:custGeom>
            <a:avLst/>
            <a:gdLst/>
            <a:ahLst/>
            <a:cxnLst/>
            <a:rect l="l" t="t" r="r" b="b"/>
            <a:pathLst>
              <a:path w="680085" h="681355">
                <a:moveTo>
                  <a:pt x="0" y="340613"/>
                </a:moveTo>
                <a:lnTo>
                  <a:pt x="3102" y="294395"/>
                </a:lnTo>
                <a:lnTo>
                  <a:pt x="12139" y="250066"/>
                </a:lnTo>
                <a:lnTo>
                  <a:pt x="26707" y="208033"/>
                </a:lnTo>
                <a:lnTo>
                  <a:pt x="46400" y="168701"/>
                </a:lnTo>
                <a:lnTo>
                  <a:pt x="70812" y="132476"/>
                </a:lnTo>
                <a:lnTo>
                  <a:pt x="99541" y="99764"/>
                </a:lnTo>
                <a:lnTo>
                  <a:pt x="132179" y="70972"/>
                </a:lnTo>
                <a:lnTo>
                  <a:pt x="168322" y="46504"/>
                </a:lnTo>
                <a:lnTo>
                  <a:pt x="207567" y="26767"/>
                </a:lnTo>
                <a:lnTo>
                  <a:pt x="249506" y="12167"/>
                </a:lnTo>
                <a:lnTo>
                  <a:pt x="293736" y="3109"/>
                </a:lnTo>
                <a:lnTo>
                  <a:pt x="339852" y="0"/>
                </a:lnTo>
                <a:lnTo>
                  <a:pt x="385967" y="3109"/>
                </a:lnTo>
                <a:lnTo>
                  <a:pt x="430197" y="12167"/>
                </a:lnTo>
                <a:lnTo>
                  <a:pt x="472136" y="26767"/>
                </a:lnTo>
                <a:lnTo>
                  <a:pt x="511381" y="46504"/>
                </a:lnTo>
                <a:lnTo>
                  <a:pt x="547524" y="70972"/>
                </a:lnTo>
                <a:lnTo>
                  <a:pt x="580162" y="99764"/>
                </a:lnTo>
                <a:lnTo>
                  <a:pt x="608891" y="132476"/>
                </a:lnTo>
                <a:lnTo>
                  <a:pt x="633303" y="168701"/>
                </a:lnTo>
                <a:lnTo>
                  <a:pt x="652996" y="208033"/>
                </a:lnTo>
                <a:lnTo>
                  <a:pt x="667564" y="250066"/>
                </a:lnTo>
                <a:lnTo>
                  <a:pt x="676601" y="294395"/>
                </a:lnTo>
                <a:lnTo>
                  <a:pt x="679704" y="340613"/>
                </a:lnTo>
                <a:lnTo>
                  <a:pt x="676601" y="386832"/>
                </a:lnTo>
                <a:lnTo>
                  <a:pt x="667564" y="431161"/>
                </a:lnTo>
                <a:lnTo>
                  <a:pt x="652996" y="473194"/>
                </a:lnTo>
                <a:lnTo>
                  <a:pt x="633303" y="512526"/>
                </a:lnTo>
                <a:lnTo>
                  <a:pt x="608891" y="548751"/>
                </a:lnTo>
                <a:lnTo>
                  <a:pt x="580162" y="581463"/>
                </a:lnTo>
                <a:lnTo>
                  <a:pt x="547524" y="610255"/>
                </a:lnTo>
                <a:lnTo>
                  <a:pt x="511381" y="634723"/>
                </a:lnTo>
                <a:lnTo>
                  <a:pt x="472136" y="654460"/>
                </a:lnTo>
                <a:lnTo>
                  <a:pt x="430197" y="669060"/>
                </a:lnTo>
                <a:lnTo>
                  <a:pt x="385967" y="678118"/>
                </a:lnTo>
                <a:lnTo>
                  <a:pt x="339852" y="681227"/>
                </a:lnTo>
                <a:lnTo>
                  <a:pt x="293736" y="678118"/>
                </a:lnTo>
                <a:lnTo>
                  <a:pt x="249506" y="669060"/>
                </a:lnTo>
                <a:lnTo>
                  <a:pt x="207567" y="654460"/>
                </a:lnTo>
                <a:lnTo>
                  <a:pt x="168322" y="634723"/>
                </a:lnTo>
                <a:lnTo>
                  <a:pt x="132179" y="610255"/>
                </a:lnTo>
                <a:lnTo>
                  <a:pt x="99541" y="581463"/>
                </a:lnTo>
                <a:lnTo>
                  <a:pt x="70812" y="548751"/>
                </a:lnTo>
                <a:lnTo>
                  <a:pt x="46400" y="512526"/>
                </a:lnTo>
                <a:lnTo>
                  <a:pt x="26707" y="473194"/>
                </a:lnTo>
                <a:lnTo>
                  <a:pt x="12139" y="431161"/>
                </a:lnTo>
                <a:lnTo>
                  <a:pt x="3102" y="386832"/>
                </a:lnTo>
                <a:lnTo>
                  <a:pt x="0" y="340613"/>
                </a:lnTo>
                <a:close/>
              </a:path>
            </a:pathLst>
          </a:custGeom>
          <a:ln w="25400">
            <a:solidFill>
              <a:srgbClr val="BADFE2"/>
            </a:solidFill>
          </a:ln>
        </p:spPr>
        <p:txBody>
          <a:bodyPr wrap="square" lIns="0" tIns="0" rIns="0" bIns="0" rtlCol="0"/>
          <a:lstStyle/>
          <a:p>
            <a:endParaRPr/>
          </a:p>
        </p:txBody>
      </p:sp>
      <p:sp>
        <p:nvSpPr>
          <p:cNvPr id="8" name="object 8"/>
          <p:cNvSpPr/>
          <p:nvPr/>
        </p:nvSpPr>
        <p:spPr>
          <a:xfrm>
            <a:off x="1259586" y="3236214"/>
            <a:ext cx="7368540" cy="544195"/>
          </a:xfrm>
          <a:custGeom>
            <a:avLst/>
            <a:gdLst/>
            <a:ahLst/>
            <a:cxnLst/>
            <a:rect l="l" t="t" r="r" b="b"/>
            <a:pathLst>
              <a:path w="7368540" h="544195">
                <a:moveTo>
                  <a:pt x="0" y="0"/>
                </a:moveTo>
                <a:lnTo>
                  <a:pt x="7368540" y="0"/>
                </a:lnTo>
                <a:lnTo>
                  <a:pt x="7368540" y="544068"/>
                </a:lnTo>
                <a:lnTo>
                  <a:pt x="0" y="544068"/>
                </a:lnTo>
                <a:lnTo>
                  <a:pt x="0" y="0"/>
                </a:lnTo>
                <a:close/>
              </a:path>
            </a:pathLst>
          </a:custGeom>
          <a:solidFill>
            <a:srgbClr val="BADFE2"/>
          </a:solidFill>
        </p:spPr>
        <p:txBody>
          <a:bodyPr wrap="square" lIns="0" tIns="0" rIns="0" bIns="0" rtlCol="0"/>
          <a:lstStyle/>
          <a:p>
            <a:endParaRPr/>
          </a:p>
        </p:txBody>
      </p:sp>
      <p:sp>
        <p:nvSpPr>
          <p:cNvPr id="9" name="object 9"/>
          <p:cNvSpPr/>
          <p:nvPr/>
        </p:nvSpPr>
        <p:spPr>
          <a:xfrm>
            <a:off x="1259586" y="3236214"/>
            <a:ext cx="7368540" cy="544195"/>
          </a:xfrm>
          <a:custGeom>
            <a:avLst/>
            <a:gdLst/>
            <a:ahLst/>
            <a:cxnLst/>
            <a:rect l="l" t="t" r="r" b="b"/>
            <a:pathLst>
              <a:path w="7368540" h="544195">
                <a:moveTo>
                  <a:pt x="0" y="0"/>
                </a:moveTo>
                <a:lnTo>
                  <a:pt x="7368540" y="0"/>
                </a:lnTo>
                <a:lnTo>
                  <a:pt x="7368540" y="544068"/>
                </a:lnTo>
                <a:lnTo>
                  <a:pt x="0" y="544068"/>
                </a:lnTo>
                <a:lnTo>
                  <a:pt x="0" y="0"/>
                </a:lnTo>
                <a:close/>
              </a:path>
            </a:pathLst>
          </a:custGeom>
          <a:ln w="25400">
            <a:solidFill>
              <a:srgbClr val="FFFFFF"/>
            </a:solidFill>
          </a:ln>
        </p:spPr>
        <p:txBody>
          <a:bodyPr wrap="square" lIns="0" tIns="0" rIns="0" bIns="0" rtlCol="0"/>
          <a:lstStyle/>
          <a:p>
            <a:endParaRPr/>
          </a:p>
        </p:txBody>
      </p:sp>
      <p:sp>
        <p:nvSpPr>
          <p:cNvPr id="10" name="object 10"/>
          <p:cNvSpPr/>
          <p:nvPr/>
        </p:nvSpPr>
        <p:spPr>
          <a:xfrm>
            <a:off x="919733" y="3167633"/>
            <a:ext cx="680085" cy="681355"/>
          </a:xfrm>
          <a:custGeom>
            <a:avLst/>
            <a:gdLst/>
            <a:ahLst/>
            <a:cxnLst/>
            <a:rect l="l" t="t" r="r" b="b"/>
            <a:pathLst>
              <a:path w="680085" h="681354">
                <a:moveTo>
                  <a:pt x="339852" y="0"/>
                </a:moveTo>
                <a:lnTo>
                  <a:pt x="293736" y="3109"/>
                </a:lnTo>
                <a:lnTo>
                  <a:pt x="249506" y="12167"/>
                </a:lnTo>
                <a:lnTo>
                  <a:pt x="207567" y="26767"/>
                </a:lnTo>
                <a:lnTo>
                  <a:pt x="168322" y="46504"/>
                </a:lnTo>
                <a:lnTo>
                  <a:pt x="132179" y="70972"/>
                </a:lnTo>
                <a:lnTo>
                  <a:pt x="99541" y="99764"/>
                </a:lnTo>
                <a:lnTo>
                  <a:pt x="70812" y="132476"/>
                </a:lnTo>
                <a:lnTo>
                  <a:pt x="46400" y="168701"/>
                </a:lnTo>
                <a:lnTo>
                  <a:pt x="26707" y="208033"/>
                </a:lnTo>
                <a:lnTo>
                  <a:pt x="12139" y="250066"/>
                </a:lnTo>
                <a:lnTo>
                  <a:pt x="3102" y="294395"/>
                </a:lnTo>
                <a:lnTo>
                  <a:pt x="0" y="340613"/>
                </a:lnTo>
                <a:lnTo>
                  <a:pt x="3102" y="386832"/>
                </a:lnTo>
                <a:lnTo>
                  <a:pt x="12139" y="431161"/>
                </a:lnTo>
                <a:lnTo>
                  <a:pt x="26707" y="473194"/>
                </a:lnTo>
                <a:lnTo>
                  <a:pt x="46400" y="512526"/>
                </a:lnTo>
                <a:lnTo>
                  <a:pt x="70812" y="548751"/>
                </a:lnTo>
                <a:lnTo>
                  <a:pt x="99541" y="581463"/>
                </a:lnTo>
                <a:lnTo>
                  <a:pt x="132179" y="610255"/>
                </a:lnTo>
                <a:lnTo>
                  <a:pt x="168322" y="634723"/>
                </a:lnTo>
                <a:lnTo>
                  <a:pt x="207567" y="654460"/>
                </a:lnTo>
                <a:lnTo>
                  <a:pt x="249506" y="669060"/>
                </a:lnTo>
                <a:lnTo>
                  <a:pt x="293736" y="678118"/>
                </a:lnTo>
                <a:lnTo>
                  <a:pt x="339852" y="681227"/>
                </a:lnTo>
                <a:lnTo>
                  <a:pt x="385967" y="678118"/>
                </a:lnTo>
                <a:lnTo>
                  <a:pt x="430197" y="669060"/>
                </a:lnTo>
                <a:lnTo>
                  <a:pt x="472136" y="654460"/>
                </a:lnTo>
                <a:lnTo>
                  <a:pt x="511381" y="634723"/>
                </a:lnTo>
                <a:lnTo>
                  <a:pt x="547524" y="610255"/>
                </a:lnTo>
                <a:lnTo>
                  <a:pt x="580162" y="581463"/>
                </a:lnTo>
                <a:lnTo>
                  <a:pt x="608891" y="548751"/>
                </a:lnTo>
                <a:lnTo>
                  <a:pt x="633303" y="512526"/>
                </a:lnTo>
                <a:lnTo>
                  <a:pt x="652996" y="473194"/>
                </a:lnTo>
                <a:lnTo>
                  <a:pt x="667564" y="431161"/>
                </a:lnTo>
                <a:lnTo>
                  <a:pt x="676601" y="386832"/>
                </a:lnTo>
                <a:lnTo>
                  <a:pt x="679704" y="340613"/>
                </a:lnTo>
                <a:lnTo>
                  <a:pt x="676601" y="294395"/>
                </a:lnTo>
                <a:lnTo>
                  <a:pt x="667564" y="250066"/>
                </a:lnTo>
                <a:lnTo>
                  <a:pt x="652996" y="208033"/>
                </a:lnTo>
                <a:lnTo>
                  <a:pt x="633303" y="168701"/>
                </a:lnTo>
                <a:lnTo>
                  <a:pt x="608891" y="132476"/>
                </a:lnTo>
                <a:lnTo>
                  <a:pt x="580162" y="99764"/>
                </a:lnTo>
                <a:lnTo>
                  <a:pt x="547524" y="70972"/>
                </a:lnTo>
                <a:lnTo>
                  <a:pt x="511381" y="46504"/>
                </a:lnTo>
                <a:lnTo>
                  <a:pt x="472136" y="26767"/>
                </a:lnTo>
                <a:lnTo>
                  <a:pt x="430197" y="12167"/>
                </a:lnTo>
                <a:lnTo>
                  <a:pt x="385967" y="3109"/>
                </a:lnTo>
                <a:lnTo>
                  <a:pt x="339852" y="0"/>
                </a:lnTo>
                <a:close/>
              </a:path>
            </a:pathLst>
          </a:custGeom>
          <a:solidFill>
            <a:srgbClr val="FFFFFF"/>
          </a:solidFill>
        </p:spPr>
        <p:txBody>
          <a:bodyPr wrap="square" lIns="0" tIns="0" rIns="0" bIns="0" rtlCol="0"/>
          <a:lstStyle/>
          <a:p>
            <a:endParaRPr/>
          </a:p>
        </p:txBody>
      </p:sp>
      <p:sp>
        <p:nvSpPr>
          <p:cNvPr id="11" name="object 11"/>
          <p:cNvSpPr/>
          <p:nvPr/>
        </p:nvSpPr>
        <p:spPr>
          <a:xfrm>
            <a:off x="919733" y="3167633"/>
            <a:ext cx="680085" cy="681355"/>
          </a:xfrm>
          <a:custGeom>
            <a:avLst/>
            <a:gdLst/>
            <a:ahLst/>
            <a:cxnLst/>
            <a:rect l="l" t="t" r="r" b="b"/>
            <a:pathLst>
              <a:path w="680085" h="681354">
                <a:moveTo>
                  <a:pt x="0" y="340613"/>
                </a:moveTo>
                <a:lnTo>
                  <a:pt x="3102" y="294395"/>
                </a:lnTo>
                <a:lnTo>
                  <a:pt x="12139" y="250066"/>
                </a:lnTo>
                <a:lnTo>
                  <a:pt x="26707" y="208033"/>
                </a:lnTo>
                <a:lnTo>
                  <a:pt x="46400" y="168701"/>
                </a:lnTo>
                <a:lnTo>
                  <a:pt x="70812" y="132476"/>
                </a:lnTo>
                <a:lnTo>
                  <a:pt x="99541" y="99764"/>
                </a:lnTo>
                <a:lnTo>
                  <a:pt x="132179" y="70972"/>
                </a:lnTo>
                <a:lnTo>
                  <a:pt x="168322" y="46504"/>
                </a:lnTo>
                <a:lnTo>
                  <a:pt x="207567" y="26767"/>
                </a:lnTo>
                <a:lnTo>
                  <a:pt x="249506" y="12167"/>
                </a:lnTo>
                <a:lnTo>
                  <a:pt x="293736" y="3109"/>
                </a:lnTo>
                <a:lnTo>
                  <a:pt x="339852" y="0"/>
                </a:lnTo>
                <a:lnTo>
                  <a:pt x="385967" y="3109"/>
                </a:lnTo>
                <a:lnTo>
                  <a:pt x="430197" y="12167"/>
                </a:lnTo>
                <a:lnTo>
                  <a:pt x="472136" y="26767"/>
                </a:lnTo>
                <a:lnTo>
                  <a:pt x="511381" y="46504"/>
                </a:lnTo>
                <a:lnTo>
                  <a:pt x="547524" y="70972"/>
                </a:lnTo>
                <a:lnTo>
                  <a:pt x="580162" y="99764"/>
                </a:lnTo>
                <a:lnTo>
                  <a:pt x="608891" y="132476"/>
                </a:lnTo>
                <a:lnTo>
                  <a:pt x="633303" y="168701"/>
                </a:lnTo>
                <a:lnTo>
                  <a:pt x="652996" y="208033"/>
                </a:lnTo>
                <a:lnTo>
                  <a:pt x="667564" y="250066"/>
                </a:lnTo>
                <a:lnTo>
                  <a:pt x="676601" y="294395"/>
                </a:lnTo>
                <a:lnTo>
                  <a:pt x="679704" y="340613"/>
                </a:lnTo>
                <a:lnTo>
                  <a:pt x="676601" y="386832"/>
                </a:lnTo>
                <a:lnTo>
                  <a:pt x="667564" y="431161"/>
                </a:lnTo>
                <a:lnTo>
                  <a:pt x="652996" y="473194"/>
                </a:lnTo>
                <a:lnTo>
                  <a:pt x="633303" y="512526"/>
                </a:lnTo>
                <a:lnTo>
                  <a:pt x="608891" y="548751"/>
                </a:lnTo>
                <a:lnTo>
                  <a:pt x="580162" y="581463"/>
                </a:lnTo>
                <a:lnTo>
                  <a:pt x="547524" y="610255"/>
                </a:lnTo>
                <a:lnTo>
                  <a:pt x="511381" y="634723"/>
                </a:lnTo>
                <a:lnTo>
                  <a:pt x="472136" y="654460"/>
                </a:lnTo>
                <a:lnTo>
                  <a:pt x="430197" y="669060"/>
                </a:lnTo>
                <a:lnTo>
                  <a:pt x="385967" y="678118"/>
                </a:lnTo>
                <a:lnTo>
                  <a:pt x="339852" y="681227"/>
                </a:lnTo>
                <a:lnTo>
                  <a:pt x="293736" y="678118"/>
                </a:lnTo>
                <a:lnTo>
                  <a:pt x="249506" y="669060"/>
                </a:lnTo>
                <a:lnTo>
                  <a:pt x="207567" y="654460"/>
                </a:lnTo>
                <a:lnTo>
                  <a:pt x="168322" y="634723"/>
                </a:lnTo>
                <a:lnTo>
                  <a:pt x="132179" y="610255"/>
                </a:lnTo>
                <a:lnTo>
                  <a:pt x="99541" y="581463"/>
                </a:lnTo>
                <a:lnTo>
                  <a:pt x="70812" y="548751"/>
                </a:lnTo>
                <a:lnTo>
                  <a:pt x="46400" y="512526"/>
                </a:lnTo>
                <a:lnTo>
                  <a:pt x="26707" y="473194"/>
                </a:lnTo>
                <a:lnTo>
                  <a:pt x="12139" y="431161"/>
                </a:lnTo>
                <a:lnTo>
                  <a:pt x="3102" y="386832"/>
                </a:lnTo>
                <a:lnTo>
                  <a:pt x="0" y="340613"/>
                </a:lnTo>
                <a:close/>
              </a:path>
            </a:pathLst>
          </a:custGeom>
          <a:ln w="25400">
            <a:solidFill>
              <a:srgbClr val="BADFE2"/>
            </a:solidFill>
          </a:ln>
        </p:spPr>
        <p:txBody>
          <a:bodyPr wrap="square" lIns="0" tIns="0" rIns="0" bIns="0" rtlCol="0"/>
          <a:lstStyle/>
          <a:p>
            <a:endParaRPr/>
          </a:p>
        </p:txBody>
      </p:sp>
      <p:sp>
        <p:nvSpPr>
          <p:cNvPr id="12" name="object 12"/>
          <p:cNvSpPr/>
          <p:nvPr/>
        </p:nvSpPr>
        <p:spPr>
          <a:xfrm>
            <a:off x="1379982" y="4053078"/>
            <a:ext cx="7248525" cy="544195"/>
          </a:xfrm>
          <a:custGeom>
            <a:avLst/>
            <a:gdLst/>
            <a:ahLst/>
            <a:cxnLst/>
            <a:rect l="l" t="t" r="r" b="b"/>
            <a:pathLst>
              <a:path w="7248525" h="544195">
                <a:moveTo>
                  <a:pt x="0" y="0"/>
                </a:moveTo>
                <a:lnTo>
                  <a:pt x="7248144" y="0"/>
                </a:lnTo>
                <a:lnTo>
                  <a:pt x="7248144" y="544068"/>
                </a:lnTo>
                <a:lnTo>
                  <a:pt x="0" y="544068"/>
                </a:lnTo>
                <a:lnTo>
                  <a:pt x="0" y="0"/>
                </a:lnTo>
                <a:close/>
              </a:path>
            </a:pathLst>
          </a:custGeom>
          <a:solidFill>
            <a:srgbClr val="BADFE2"/>
          </a:solidFill>
        </p:spPr>
        <p:txBody>
          <a:bodyPr wrap="square" lIns="0" tIns="0" rIns="0" bIns="0" rtlCol="0"/>
          <a:lstStyle/>
          <a:p>
            <a:endParaRPr/>
          </a:p>
        </p:txBody>
      </p:sp>
      <p:sp>
        <p:nvSpPr>
          <p:cNvPr id="13" name="object 13"/>
          <p:cNvSpPr/>
          <p:nvPr/>
        </p:nvSpPr>
        <p:spPr>
          <a:xfrm>
            <a:off x="1379982" y="4053078"/>
            <a:ext cx="7248525" cy="544195"/>
          </a:xfrm>
          <a:custGeom>
            <a:avLst/>
            <a:gdLst/>
            <a:ahLst/>
            <a:cxnLst/>
            <a:rect l="l" t="t" r="r" b="b"/>
            <a:pathLst>
              <a:path w="7248525" h="544195">
                <a:moveTo>
                  <a:pt x="0" y="0"/>
                </a:moveTo>
                <a:lnTo>
                  <a:pt x="7248144" y="0"/>
                </a:lnTo>
                <a:lnTo>
                  <a:pt x="7248144" y="544068"/>
                </a:lnTo>
                <a:lnTo>
                  <a:pt x="0" y="544068"/>
                </a:lnTo>
                <a:lnTo>
                  <a:pt x="0" y="0"/>
                </a:lnTo>
                <a:close/>
              </a:path>
            </a:pathLst>
          </a:custGeom>
          <a:ln w="25400">
            <a:solidFill>
              <a:srgbClr val="FFFFFF"/>
            </a:solidFill>
          </a:ln>
        </p:spPr>
        <p:txBody>
          <a:bodyPr wrap="square" lIns="0" tIns="0" rIns="0" bIns="0" rtlCol="0"/>
          <a:lstStyle/>
          <a:p>
            <a:endParaRPr/>
          </a:p>
        </p:txBody>
      </p:sp>
      <p:sp>
        <p:nvSpPr>
          <p:cNvPr id="14" name="object 14"/>
          <p:cNvSpPr/>
          <p:nvPr/>
        </p:nvSpPr>
        <p:spPr>
          <a:xfrm>
            <a:off x="1038605" y="3984497"/>
            <a:ext cx="681355" cy="681355"/>
          </a:xfrm>
          <a:custGeom>
            <a:avLst/>
            <a:gdLst/>
            <a:ahLst/>
            <a:cxnLst/>
            <a:rect l="l" t="t" r="r" b="b"/>
            <a:pathLst>
              <a:path w="681355" h="681354">
                <a:moveTo>
                  <a:pt x="340614" y="0"/>
                </a:moveTo>
                <a:lnTo>
                  <a:pt x="294395" y="3109"/>
                </a:lnTo>
                <a:lnTo>
                  <a:pt x="250066" y="12167"/>
                </a:lnTo>
                <a:lnTo>
                  <a:pt x="208033" y="26767"/>
                </a:lnTo>
                <a:lnTo>
                  <a:pt x="168701" y="46504"/>
                </a:lnTo>
                <a:lnTo>
                  <a:pt x="132476" y="70972"/>
                </a:lnTo>
                <a:lnTo>
                  <a:pt x="99764" y="99764"/>
                </a:lnTo>
                <a:lnTo>
                  <a:pt x="70972" y="132476"/>
                </a:lnTo>
                <a:lnTo>
                  <a:pt x="46504" y="168701"/>
                </a:lnTo>
                <a:lnTo>
                  <a:pt x="26767" y="208033"/>
                </a:lnTo>
                <a:lnTo>
                  <a:pt x="12167" y="250066"/>
                </a:lnTo>
                <a:lnTo>
                  <a:pt x="3109" y="294395"/>
                </a:lnTo>
                <a:lnTo>
                  <a:pt x="0" y="340613"/>
                </a:lnTo>
                <a:lnTo>
                  <a:pt x="3109" y="386832"/>
                </a:lnTo>
                <a:lnTo>
                  <a:pt x="12167" y="431161"/>
                </a:lnTo>
                <a:lnTo>
                  <a:pt x="26767" y="473194"/>
                </a:lnTo>
                <a:lnTo>
                  <a:pt x="46504" y="512526"/>
                </a:lnTo>
                <a:lnTo>
                  <a:pt x="70972" y="548751"/>
                </a:lnTo>
                <a:lnTo>
                  <a:pt x="99764" y="581463"/>
                </a:lnTo>
                <a:lnTo>
                  <a:pt x="132476" y="610255"/>
                </a:lnTo>
                <a:lnTo>
                  <a:pt x="168701" y="634723"/>
                </a:lnTo>
                <a:lnTo>
                  <a:pt x="208033" y="654460"/>
                </a:lnTo>
                <a:lnTo>
                  <a:pt x="250066" y="669060"/>
                </a:lnTo>
                <a:lnTo>
                  <a:pt x="294395" y="678118"/>
                </a:lnTo>
                <a:lnTo>
                  <a:pt x="340614" y="681227"/>
                </a:lnTo>
                <a:lnTo>
                  <a:pt x="386832" y="678118"/>
                </a:lnTo>
                <a:lnTo>
                  <a:pt x="431161" y="669060"/>
                </a:lnTo>
                <a:lnTo>
                  <a:pt x="473194" y="654460"/>
                </a:lnTo>
                <a:lnTo>
                  <a:pt x="512526" y="634723"/>
                </a:lnTo>
                <a:lnTo>
                  <a:pt x="548751" y="610255"/>
                </a:lnTo>
                <a:lnTo>
                  <a:pt x="581463" y="581463"/>
                </a:lnTo>
                <a:lnTo>
                  <a:pt x="610255" y="548751"/>
                </a:lnTo>
                <a:lnTo>
                  <a:pt x="634723" y="512526"/>
                </a:lnTo>
                <a:lnTo>
                  <a:pt x="654460" y="473194"/>
                </a:lnTo>
                <a:lnTo>
                  <a:pt x="669060" y="431161"/>
                </a:lnTo>
                <a:lnTo>
                  <a:pt x="678118" y="386832"/>
                </a:lnTo>
                <a:lnTo>
                  <a:pt x="681228" y="340613"/>
                </a:lnTo>
                <a:lnTo>
                  <a:pt x="678118" y="294395"/>
                </a:lnTo>
                <a:lnTo>
                  <a:pt x="669060" y="250066"/>
                </a:lnTo>
                <a:lnTo>
                  <a:pt x="654460" y="208033"/>
                </a:lnTo>
                <a:lnTo>
                  <a:pt x="634723" y="168701"/>
                </a:lnTo>
                <a:lnTo>
                  <a:pt x="610255" y="132476"/>
                </a:lnTo>
                <a:lnTo>
                  <a:pt x="581463" y="99764"/>
                </a:lnTo>
                <a:lnTo>
                  <a:pt x="548751" y="70972"/>
                </a:lnTo>
                <a:lnTo>
                  <a:pt x="512526" y="46504"/>
                </a:lnTo>
                <a:lnTo>
                  <a:pt x="473194" y="26767"/>
                </a:lnTo>
                <a:lnTo>
                  <a:pt x="431161" y="12167"/>
                </a:lnTo>
                <a:lnTo>
                  <a:pt x="386832" y="3109"/>
                </a:lnTo>
                <a:lnTo>
                  <a:pt x="340614" y="0"/>
                </a:lnTo>
                <a:close/>
              </a:path>
            </a:pathLst>
          </a:custGeom>
          <a:solidFill>
            <a:srgbClr val="FFFFFF"/>
          </a:solidFill>
        </p:spPr>
        <p:txBody>
          <a:bodyPr wrap="square" lIns="0" tIns="0" rIns="0" bIns="0" rtlCol="0"/>
          <a:lstStyle/>
          <a:p>
            <a:endParaRPr/>
          </a:p>
        </p:txBody>
      </p:sp>
      <p:sp>
        <p:nvSpPr>
          <p:cNvPr id="15" name="object 15"/>
          <p:cNvSpPr/>
          <p:nvPr/>
        </p:nvSpPr>
        <p:spPr>
          <a:xfrm>
            <a:off x="1038605" y="3984497"/>
            <a:ext cx="681355" cy="681355"/>
          </a:xfrm>
          <a:custGeom>
            <a:avLst/>
            <a:gdLst/>
            <a:ahLst/>
            <a:cxnLst/>
            <a:rect l="l" t="t" r="r" b="b"/>
            <a:pathLst>
              <a:path w="681355" h="681354">
                <a:moveTo>
                  <a:pt x="0" y="340613"/>
                </a:moveTo>
                <a:lnTo>
                  <a:pt x="3109" y="294395"/>
                </a:lnTo>
                <a:lnTo>
                  <a:pt x="12167" y="250066"/>
                </a:lnTo>
                <a:lnTo>
                  <a:pt x="26767" y="208033"/>
                </a:lnTo>
                <a:lnTo>
                  <a:pt x="46504" y="168701"/>
                </a:lnTo>
                <a:lnTo>
                  <a:pt x="70972" y="132476"/>
                </a:lnTo>
                <a:lnTo>
                  <a:pt x="99764" y="99764"/>
                </a:lnTo>
                <a:lnTo>
                  <a:pt x="132476" y="70972"/>
                </a:lnTo>
                <a:lnTo>
                  <a:pt x="168701" y="46504"/>
                </a:lnTo>
                <a:lnTo>
                  <a:pt x="208033" y="26767"/>
                </a:lnTo>
                <a:lnTo>
                  <a:pt x="250066" y="12167"/>
                </a:lnTo>
                <a:lnTo>
                  <a:pt x="294395" y="3109"/>
                </a:lnTo>
                <a:lnTo>
                  <a:pt x="340614" y="0"/>
                </a:lnTo>
                <a:lnTo>
                  <a:pt x="386832" y="3109"/>
                </a:lnTo>
                <a:lnTo>
                  <a:pt x="431161" y="12167"/>
                </a:lnTo>
                <a:lnTo>
                  <a:pt x="473194" y="26767"/>
                </a:lnTo>
                <a:lnTo>
                  <a:pt x="512526" y="46504"/>
                </a:lnTo>
                <a:lnTo>
                  <a:pt x="548751" y="70972"/>
                </a:lnTo>
                <a:lnTo>
                  <a:pt x="581463" y="99764"/>
                </a:lnTo>
                <a:lnTo>
                  <a:pt x="610255" y="132476"/>
                </a:lnTo>
                <a:lnTo>
                  <a:pt x="634723" y="168701"/>
                </a:lnTo>
                <a:lnTo>
                  <a:pt x="654460" y="208033"/>
                </a:lnTo>
                <a:lnTo>
                  <a:pt x="669060" y="250066"/>
                </a:lnTo>
                <a:lnTo>
                  <a:pt x="678118" y="294395"/>
                </a:lnTo>
                <a:lnTo>
                  <a:pt x="681228" y="340613"/>
                </a:lnTo>
                <a:lnTo>
                  <a:pt x="678118" y="386832"/>
                </a:lnTo>
                <a:lnTo>
                  <a:pt x="669060" y="431161"/>
                </a:lnTo>
                <a:lnTo>
                  <a:pt x="654460" y="473194"/>
                </a:lnTo>
                <a:lnTo>
                  <a:pt x="634723" y="512526"/>
                </a:lnTo>
                <a:lnTo>
                  <a:pt x="610255" y="548751"/>
                </a:lnTo>
                <a:lnTo>
                  <a:pt x="581463" y="581463"/>
                </a:lnTo>
                <a:lnTo>
                  <a:pt x="548751" y="610255"/>
                </a:lnTo>
                <a:lnTo>
                  <a:pt x="512526" y="634723"/>
                </a:lnTo>
                <a:lnTo>
                  <a:pt x="473194" y="654460"/>
                </a:lnTo>
                <a:lnTo>
                  <a:pt x="431161" y="669060"/>
                </a:lnTo>
                <a:lnTo>
                  <a:pt x="386832" y="678118"/>
                </a:lnTo>
                <a:lnTo>
                  <a:pt x="340614" y="681227"/>
                </a:lnTo>
                <a:lnTo>
                  <a:pt x="294395" y="678118"/>
                </a:lnTo>
                <a:lnTo>
                  <a:pt x="250066" y="669060"/>
                </a:lnTo>
                <a:lnTo>
                  <a:pt x="208033" y="654460"/>
                </a:lnTo>
                <a:lnTo>
                  <a:pt x="168701" y="634723"/>
                </a:lnTo>
                <a:lnTo>
                  <a:pt x="132476" y="610255"/>
                </a:lnTo>
                <a:lnTo>
                  <a:pt x="99764" y="581463"/>
                </a:lnTo>
                <a:lnTo>
                  <a:pt x="70972" y="548751"/>
                </a:lnTo>
                <a:lnTo>
                  <a:pt x="46504" y="512526"/>
                </a:lnTo>
                <a:lnTo>
                  <a:pt x="26767" y="473194"/>
                </a:lnTo>
                <a:lnTo>
                  <a:pt x="12167" y="431161"/>
                </a:lnTo>
                <a:lnTo>
                  <a:pt x="3109" y="386832"/>
                </a:lnTo>
                <a:lnTo>
                  <a:pt x="0" y="340613"/>
                </a:lnTo>
                <a:close/>
              </a:path>
            </a:pathLst>
          </a:custGeom>
          <a:ln w="25400">
            <a:solidFill>
              <a:srgbClr val="BADFE2"/>
            </a:solidFill>
          </a:ln>
        </p:spPr>
        <p:txBody>
          <a:bodyPr wrap="square" lIns="0" tIns="0" rIns="0" bIns="0" rtlCol="0"/>
          <a:lstStyle/>
          <a:p>
            <a:endParaRPr/>
          </a:p>
        </p:txBody>
      </p:sp>
      <p:sp>
        <p:nvSpPr>
          <p:cNvPr id="16" name="object 16"/>
          <p:cNvSpPr/>
          <p:nvPr/>
        </p:nvSpPr>
        <p:spPr>
          <a:xfrm>
            <a:off x="1259586" y="4868417"/>
            <a:ext cx="7368540" cy="546100"/>
          </a:xfrm>
          <a:custGeom>
            <a:avLst/>
            <a:gdLst/>
            <a:ahLst/>
            <a:cxnLst/>
            <a:rect l="l" t="t" r="r" b="b"/>
            <a:pathLst>
              <a:path w="7368540" h="546100">
                <a:moveTo>
                  <a:pt x="0" y="0"/>
                </a:moveTo>
                <a:lnTo>
                  <a:pt x="7368540" y="0"/>
                </a:lnTo>
                <a:lnTo>
                  <a:pt x="7368540" y="545591"/>
                </a:lnTo>
                <a:lnTo>
                  <a:pt x="0" y="545591"/>
                </a:lnTo>
                <a:lnTo>
                  <a:pt x="0" y="0"/>
                </a:lnTo>
                <a:close/>
              </a:path>
            </a:pathLst>
          </a:custGeom>
          <a:solidFill>
            <a:srgbClr val="BADFE2"/>
          </a:solidFill>
        </p:spPr>
        <p:txBody>
          <a:bodyPr wrap="square" lIns="0" tIns="0" rIns="0" bIns="0" rtlCol="0"/>
          <a:lstStyle/>
          <a:p>
            <a:endParaRPr/>
          </a:p>
        </p:txBody>
      </p:sp>
      <p:sp>
        <p:nvSpPr>
          <p:cNvPr id="17" name="object 17"/>
          <p:cNvSpPr/>
          <p:nvPr/>
        </p:nvSpPr>
        <p:spPr>
          <a:xfrm>
            <a:off x="1259586" y="4868417"/>
            <a:ext cx="7368540" cy="546100"/>
          </a:xfrm>
          <a:custGeom>
            <a:avLst/>
            <a:gdLst/>
            <a:ahLst/>
            <a:cxnLst/>
            <a:rect l="l" t="t" r="r" b="b"/>
            <a:pathLst>
              <a:path w="7368540" h="546100">
                <a:moveTo>
                  <a:pt x="0" y="0"/>
                </a:moveTo>
                <a:lnTo>
                  <a:pt x="7368540" y="0"/>
                </a:lnTo>
                <a:lnTo>
                  <a:pt x="7368540" y="545591"/>
                </a:lnTo>
                <a:lnTo>
                  <a:pt x="0" y="545591"/>
                </a:lnTo>
                <a:lnTo>
                  <a:pt x="0" y="0"/>
                </a:lnTo>
                <a:close/>
              </a:path>
            </a:pathLst>
          </a:custGeom>
          <a:ln w="25399">
            <a:solidFill>
              <a:srgbClr val="FFFFFF"/>
            </a:solidFill>
          </a:ln>
        </p:spPr>
        <p:txBody>
          <a:bodyPr wrap="square" lIns="0" tIns="0" rIns="0" bIns="0" rtlCol="0"/>
          <a:lstStyle/>
          <a:p>
            <a:endParaRPr/>
          </a:p>
        </p:txBody>
      </p:sp>
      <p:sp>
        <p:nvSpPr>
          <p:cNvPr id="18" name="object 18"/>
          <p:cNvSpPr/>
          <p:nvPr/>
        </p:nvSpPr>
        <p:spPr>
          <a:xfrm>
            <a:off x="919733" y="4801361"/>
            <a:ext cx="680085" cy="680085"/>
          </a:xfrm>
          <a:custGeom>
            <a:avLst/>
            <a:gdLst/>
            <a:ahLst/>
            <a:cxnLst/>
            <a:rect l="l" t="t" r="r" b="b"/>
            <a:pathLst>
              <a:path w="680085" h="680085">
                <a:moveTo>
                  <a:pt x="339852" y="0"/>
                </a:moveTo>
                <a:lnTo>
                  <a:pt x="293736" y="3102"/>
                </a:lnTo>
                <a:lnTo>
                  <a:pt x="249506" y="12139"/>
                </a:lnTo>
                <a:lnTo>
                  <a:pt x="207567" y="26707"/>
                </a:lnTo>
                <a:lnTo>
                  <a:pt x="168322" y="46400"/>
                </a:lnTo>
                <a:lnTo>
                  <a:pt x="132179" y="70812"/>
                </a:lnTo>
                <a:lnTo>
                  <a:pt x="99541" y="99541"/>
                </a:lnTo>
                <a:lnTo>
                  <a:pt x="70812" y="132179"/>
                </a:lnTo>
                <a:lnTo>
                  <a:pt x="46400" y="168322"/>
                </a:lnTo>
                <a:lnTo>
                  <a:pt x="26707" y="207567"/>
                </a:lnTo>
                <a:lnTo>
                  <a:pt x="12139" y="249506"/>
                </a:lnTo>
                <a:lnTo>
                  <a:pt x="3102" y="293736"/>
                </a:lnTo>
                <a:lnTo>
                  <a:pt x="0" y="339851"/>
                </a:lnTo>
                <a:lnTo>
                  <a:pt x="3102" y="385967"/>
                </a:lnTo>
                <a:lnTo>
                  <a:pt x="12139" y="430197"/>
                </a:lnTo>
                <a:lnTo>
                  <a:pt x="26707" y="472136"/>
                </a:lnTo>
                <a:lnTo>
                  <a:pt x="46400" y="511381"/>
                </a:lnTo>
                <a:lnTo>
                  <a:pt x="70812" y="547524"/>
                </a:lnTo>
                <a:lnTo>
                  <a:pt x="99541" y="580162"/>
                </a:lnTo>
                <a:lnTo>
                  <a:pt x="132179" y="608891"/>
                </a:lnTo>
                <a:lnTo>
                  <a:pt x="168322" y="633303"/>
                </a:lnTo>
                <a:lnTo>
                  <a:pt x="207567" y="652996"/>
                </a:lnTo>
                <a:lnTo>
                  <a:pt x="249506" y="667564"/>
                </a:lnTo>
                <a:lnTo>
                  <a:pt x="293736" y="676601"/>
                </a:lnTo>
                <a:lnTo>
                  <a:pt x="339852" y="679704"/>
                </a:lnTo>
                <a:lnTo>
                  <a:pt x="385967" y="676601"/>
                </a:lnTo>
                <a:lnTo>
                  <a:pt x="430197" y="667564"/>
                </a:lnTo>
                <a:lnTo>
                  <a:pt x="472136" y="652996"/>
                </a:lnTo>
                <a:lnTo>
                  <a:pt x="511381" y="633303"/>
                </a:lnTo>
                <a:lnTo>
                  <a:pt x="547524" y="608891"/>
                </a:lnTo>
                <a:lnTo>
                  <a:pt x="580162" y="580162"/>
                </a:lnTo>
                <a:lnTo>
                  <a:pt x="608891" y="547524"/>
                </a:lnTo>
                <a:lnTo>
                  <a:pt x="633303" y="511381"/>
                </a:lnTo>
                <a:lnTo>
                  <a:pt x="652996" y="472136"/>
                </a:lnTo>
                <a:lnTo>
                  <a:pt x="667564" y="430197"/>
                </a:lnTo>
                <a:lnTo>
                  <a:pt x="676601" y="385967"/>
                </a:lnTo>
                <a:lnTo>
                  <a:pt x="679704" y="339851"/>
                </a:lnTo>
                <a:lnTo>
                  <a:pt x="676601" y="293736"/>
                </a:lnTo>
                <a:lnTo>
                  <a:pt x="667564" y="249506"/>
                </a:lnTo>
                <a:lnTo>
                  <a:pt x="652996" y="207567"/>
                </a:lnTo>
                <a:lnTo>
                  <a:pt x="633303" y="168322"/>
                </a:lnTo>
                <a:lnTo>
                  <a:pt x="608891" y="132179"/>
                </a:lnTo>
                <a:lnTo>
                  <a:pt x="580162" y="99541"/>
                </a:lnTo>
                <a:lnTo>
                  <a:pt x="547524" y="70812"/>
                </a:lnTo>
                <a:lnTo>
                  <a:pt x="511381" y="46400"/>
                </a:lnTo>
                <a:lnTo>
                  <a:pt x="472136" y="26707"/>
                </a:lnTo>
                <a:lnTo>
                  <a:pt x="430197" y="12139"/>
                </a:lnTo>
                <a:lnTo>
                  <a:pt x="385967" y="3102"/>
                </a:lnTo>
                <a:lnTo>
                  <a:pt x="339852" y="0"/>
                </a:lnTo>
                <a:close/>
              </a:path>
            </a:pathLst>
          </a:custGeom>
          <a:solidFill>
            <a:srgbClr val="FFFFFF"/>
          </a:solidFill>
        </p:spPr>
        <p:txBody>
          <a:bodyPr wrap="square" lIns="0" tIns="0" rIns="0" bIns="0" rtlCol="0"/>
          <a:lstStyle/>
          <a:p>
            <a:endParaRPr/>
          </a:p>
        </p:txBody>
      </p:sp>
      <p:sp>
        <p:nvSpPr>
          <p:cNvPr id="19" name="object 19"/>
          <p:cNvSpPr/>
          <p:nvPr/>
        </p:nvSpPr>
        <p:spPr>
          <a:xfrm>
            <a:off x="919733" y="4801361"/>
            <a:ext cx="680085" cy="680085"/>
          </a:xfrm>
          <a:custGeom>
            <a:avLst/>
            <a:gdLst/>
            <a:ahLst/>
            <a:cxnLst/>
            <a:rect l="l" t="t" r="r" b="b"/>
            <a:pathLst>
              <a:path w="680085" h="680085">
                <a:moveTo>
                  <a:pt x="0" y="339851"/>
                </a:moveTo>
                <a:lnTo>
                  <a:pt x="3102" y="293736"/>
                </a:lnTo>
                <a:lnTo>
                  <a:pt x="12139" y="249506"/>
                </a:lnTo>
                <a:lnTo>
                  <a:pt x="26707" y="207567"/>
                </a:lnTo>
                <a:lnTo>
                  <a:pt x="46400" y="168322"/>
                </a:lnTo>
                <a:lnTo>
                  <a:pt x="70812" y="132179"/>
                </a:lnTo>
                <a:lnTo>
                  <a:pt x="99541" y="99541"/>
                </a:lnTo>
                <a:lnTo>
                  <a:pt x="132179" y="70812"/>
                </a:lnTo>
                <a:lnTo>
                  <a:pt x="168322" y="46400"/>
                </a:lnTo>
                <a:lnTo>
                  <a:pt x="207567" y="26707"/>
                </a:lnTo>
                <a:lnTo>
                  <a:pt x="249506" y="12139"/>
                </a:lnTo>
                <a:lnTo>
                  <a:pt x="293736" y="3102"/>
                </a:lnTo>
                <a:lnTo>
                  <a:pt x="339852" y="0"/>
                </a:lnTo>
                <a:lnTo>
                  <a:pt x="385967" y="3102"/>
                </a:lnTo>
                <a:lnTo>
                  <a:pt x="430197" y="12139"/>
                </a:lnTo>
                <a:lnTo>
                  <a:pt x="472136" y="26707"/>
                </a:lnTo>
                <a:lnTo>
                  <a:pt x="511381" y="46400"/>
                </a:lnTo>
                <a:lnTo>
                  <a:pt x="547524" y="70812"/>
                </a:lnTo>
                <a:lnTo>
                  <a:pt x="580162" y="99541"/>
                </a:lnTo>
                <a:lnTo>
                  <a:pt x="608891" y="132179"/>
                </a:lnTo>
                <a:lnTo>
                  <a:pt x="633303" y="168322"/>
                </a:lnTo>
                <a:lnTo>
                  <a:pt x="652996" y="207567"/>
                </a:lnTo>
                <a:lnTo>
                  <a:pt x="667564" y="249506"/>
                </a:lnTo>
                <a:lnTo>
                  <a:pt x="676601" y="293736"/>
                </a:lnTo>
                <a:lnTo>
                  <a:pt x="679704" y="339851"/>
                </a:lnTo>
                <a:lnTo>
                  <a:pt x="676601" y="385967"/>
                </a:lnTo>
                <a:lnTo>
                  <a:pt x="667564" y="430197"/>
                </a:lnTo>
                <a:lnTo>
                  <a:pt x="652996" y="472136"/>
                </a:lnTo>
                <a:lnTo>
                  <a:pt x="633303" y="511381"/>
                </a:lnTo>
                <a:lnTo>
                  <a:pt x="608891" y="547524"/>
                </a:lnTo>
                <a:lnTo>
                  <a:pt x="580162" y="580162"/>
                </a:lnTo>
                <a:lnTo>
                  <a:pt x="547524" y="608891"/>
                </a:lnTo>
                <a:lnTo>
                  <a:pt x="511381" y="633303"/>
                </a:lnTo>
                <a:lnTo>
                  <a:pt x="472136" y="652996"/>
                </a:lnTo>
                <a:lnTo>
                  <a:pt x="430197" y="667564"/>
                </a:lnTo>
                <a:lnTo>
                  <a:pt x="385967" y="676601"/>
                </a:lnTo>
                <a:lnTo>
                  <a:pt x="339852" y="679704"/>
                </a:lnTo>
                <a:lnTo>
                  <a:pt x="293736" y="676601"/>
                </a:lnTo>
                <a:lnTo>
                  <a:pt x="249506" y="667564"/>
                </a:lnTo>
                <a:lnTo>
                  <a:pt x="207567" y="652996"/>
                </a:lnTo>
                <a:lnTo>
                  <a:pt x="168322" y="633303"/>
                </a:lnTo>
                <a:lnTo>
                  <a:pt x="132179" y="608891"/>
                </a:lnTo>
                <a:lnTo>
                  <a:pt x="99541" y="580162"/>
                </a:lnTo>
                <a:lnTo>
                  <a:pt x="70812" y="547524"/>
                </a:lnTo>
                <a:lnTo>
                  <a:pt x="46400" y="511381"/>
                </a:lnTo>
                <a:lnTo>
                  <a:pt x="26707" y="472136"/>
                </a:lnTo>
                <a:lnTo>
                  <a:pt x="12139" y="430197"/>
                </a:lnTo>
                <a:lnTo>
                  <a:pt x="3102" y="385967"/>
                </a:lnTo>
                <a:lnTo>
                  <a:pt x="0" y="339851"/>
                </a:lnTo>
                <a:close/>
              </a:path>
            </a:pathLst>
          </a:custGeom>
          <a:ln w="25400">
            <a:solidFill>
              <a:srgbClr val="BADFE2"/>
            </a:solidFill>
          </a:ln>
        </p:spPr>
        <p:txBody>
          <a:bodyPr wrap="square" lIns="0" tIns="0" rIns="0" bIns="0" rtlCol="0"/>
          <a:lstStyle/>
          <a:p>
            <a:endParaRPr/>
          </a:p>
        </p:txBody>
      </p:sp>
      <p:sp>
        <p:nvSpPr>
          <p:cNvPr id="20" name="object 20"/>
          <p:cNvSpPr/>
          <p:nvPr/>
        </p:nvSpPr>
        <p:spPr>
          <a:xfrm>
            <a:off x="869441" y="5685282"/>
            <a:ext cx="7759065" cy="546100"/>
          </a:xfrm>
          <a:custGeom>
            <a:avLst/>
            <a:gdLst/>
            <a:ahLst/>
            <a:cxnLst/>
            <a:rect l="l" t="t" r="r" b="b"/>
            <a:pathLst>
              <a:path w="7759065" h="546100">
                <a:moveTo>
                  <a:pt x="0" y="0"/>
                </a:moveTo>
                <a:lnTo>
                  <a:pt x="7758683" y="0"/>
                </a:lnTo>
                <a:lnTo>
                  <a:pt x="7758683" y="545592"/>
                </a:lnTo>
                <a:lnTo>
                  <a:pt x="0" y="545592"/>
                </a:lnTo>
                <a:lnTo>
                  <a:pt x="0" y="0"/>
                </a:lnTo>
                <a:close/>
              </a:path>
            </a:pathLst>
          </a:custGeom>
          <a:solidFill>
            <a:srgbClr val="BADFE2"/>
          </a:solidFill>
        </p:spPr>
        <p:txBody>
          <a:bodyPr wrap="square" lIns="0" tIns="0" rIns="0" bIns="0" rtlCol="0"/>
          <a:lstStyle/>
          <a:p>
            <a:endParaRPr/>
          </a:p>
        </p:txBody>
      </p:sp>
      <p:sp>
        <p:nvSpPr>
          <p:cNvPr id="21" name="object 21"/>
          <p:cNvSpPr/>
          <p:nvPr/>
        </p:nvSpPr>
        <p:spPr>
          <a:xfrm>
            <a:off x="869441" y="5685282"/>
            <a:ext cx="7759065" cy="546100"/>
          </a:xfrm>
          <a:custGeom>
            <a:avLst/>
            <a:gdLst/>
            <a:ahLst/>
            <a:cxnLst/>
            <a:rect l="l" t="t" r="r" b="b"/>
            <a:pathLst>
              <a:path w="7759065" h="546100">
                <a:moveTo>
                  <a:pt x="0" y="0"/>
                </a:moveTo>
                <a:lnTo>
                  <a:pt x="7758683" y="0"/>
                </a:lnTo>
                <a:lnTo>
                  <a:pt x="7758683" y="545592"/>
                </a:lnTo>
                <a:lnTo>
                  <a:pt x="0" y="545592"/>
                </a:lnTo>
                <a:lnTo>
                  <a:pt x="0" y="0"/>
                </a:lnTo>
                <a:close/>
              </a:path>
            </a:pathLst>
          </a:custGeom>
          <a:ln w="25400">
            <a:solidFill>
              <a:srgbClr val="FFFFFF"/>
            </a:solidFill>
          </a:ln>
        </p:spPr>
        <p:txBody>
          <a:bodyPr wrap="square" lIns="0" tIns="0" rIns="0" bIns="0" rtlCol="0"/>
          <a:lstStyle/>
          <a:p>
            <a:endParaRPr/>
          </a:p>
        </p:txBody>
      </p:sp>
      <p:sp>
        <p:nvSpPr>
          <p:cNvPr id="22" name="object 22"/>
          <p:cNvSpPr txBox="1"/>
          <p:nvPr/>
        </p:nvSpPr>
        <p:spPr>
          <a:xfrm>
            <a:off x="1288148" y="2411324"/>
            <a:ext cx="7287259" cy="3779520"/>
          </a:xfrm>
          <a:prstGeom prst="rect">
            <a:avLst/>
          </a:prstGeom>
        </p:spPr>
        <p:txBody>
          <a:bodyPr vert="horz" wrap="square" lIns="0" tIns="46355" rIns="0" bIns="0" rtlCol="0">
            <a:spAutoFit/>
          </a:bodyPr>
          <a:lstStyle/>
          <a:p>
            <a:pPr marL="71120" marR="141605">
              <a:lnSpc>
                <a:spcPts val="1660"/>
              </a:lnSpc>
              <a:spcBef>
                <a:spcPts val="365"/>
              </a:spcBef>
            </a:pPr>
            <a:r>
              <a:rPr sz="1600" b="1" spc="-10" dirty="0">
                <a:solidFill>
                  <a:srgbClr val="001F5F"/>
                </a:solidFill>
                <a:latin typeface="Arial"/>
                <a:cs typeface="Arial"/>
              </a:rPr>
              <a:t>Get involved </a:t>
            </a:r>
            <a:r>
              <a:rPr sz="1600" b="1" spc="-5" dirty="0">
                <a:solidFill>
                  <a:srgbClr val="001F5F"/>
                </a:solidFill>
                <a:latin typeface="Arial"/>
                <a:cs typeface="Arial"/>
              </a:rPr>
              <a:t>in </a:t>
            </a:r>
            <a:r>
              <a:rPr sz="1600" b="1" spc="-10" dirty="0">
                <a:solidFill>
                  <a:srgbClr val="001F5F"/>
                </a:solidFill>
                <a:latin typeface="Arial"/>
                <a:cs typeface="Arial"/>
              </a:rPr>
              <a:t>the day-to-day </a:t>
            </a:r>
            <a:r>
              <a:rPr sz="1600" b="1" spc="-5" dirty="0">
                <a:solidFill>
                  <a:srgbClr val="001F5F"/>
                </a:solidFill>
                <a:latin typeface="Arial"/>
                <a:cs typeface="Arial"/>
              </a:rPr>
              <a:t>operation of </a:t>
            </a:r>
            <a:r>
              <a:rPr sz="1600" b="1" spc="-10" dirty="0">
                <a:solidFill>
                  <a:srgbClr val="001F5F"/>
                </a:solidFill>
                <a:latin typeface="Arial"/>
                <a:cs typeface="Arial"/>
              </a:rPr>
              <a:t>the </a:t>
            </a:r>
            <a:r>
              <a:rPr sz="1600" b="1" spc="-5" dirty="0">
                <a:solidFill>
                  <a:srgbClr val="001F5F"/>
                </a:solidFill>
                <a:latin typeface="Arial"/>
                <a:cs typeface="Arial"/>
              </a:rPr>
              <a:t>school district or </a:t>
            </a:r>
            <a:r>
              <a:rPr sz="1600" b="1" spc="-10" dirty="0">
                <a:solidFill>
                  <a:srgbClr val="001F5F"/>
                </a:solidFill>
                <a:latin typeface="Arial"/>
                <a:cs typeface="Arial"/>
              </a:rPr>
              <a:t>frequent  the </a:t>
            </a:r>
            <a:r>
              <a:rPr sz="1600" b="1" spc="-5" dirty="0">
                <a:solidFill>
                  <a:srgbClr val="001F5F"/>
                </a:solidFill>
                <a:latin typeface="Arial"/>
                <a:cs typeface="Arial"/>
              </a:rPr>
              <a:t>board office or schools </a:t>
            </a:r>
            <a:r>
              <a:rPr sz="1400" b="1" spc="-5" dirty="0">
                <a:solidFill>
                  <a:srgbClr val="001F5F"/>
                </a:solidFill>
                <a:latin typeface="Arial"/>
                <a:cs typeface="Arial"/>
              </a:rPr>
              <a:t>(except as parent or board</a:t>
            </a:r>
            <a:r>
              <a:rPr sz="1400" b="1" spc="95" dirty="0">
                <a:solidFill>
                  <a:srgbClr val="001F5F"/>
                </a:solidFill>
                <a:latin typeface="Arial"/>
                <a:cs typeface="Arial"/>
              </a:rPr>
              <a:t> </a:t>
            </a:r>
            <a:r>
              <a:rPr sz="1400" b="1" spc="-5" dirty="0">
                <a:solidFill>
                  <a:srgbClr val="001F5F"/>
                </a:solidFill>
                <a:latin typeface="Arial"/>
                <a:cs typeface="Arial"/>
              </a:rPr>
              <a:t>business).</a:t>
            </a:r>
            <a:endParaRPr sz="1400">
              <a:latin typeface="Arial"/>
              <a:cs typeface="Arial"/>
            </a:endParaRPr>
          </a:p>
          <a:p>
            <a:pPr marL="522605" marR="24765" indent="-120014">
              <a:lnSpc>
                <a:spcPts val="6430"/>
              </a:lnSpc>
              <a:spcBef>
                <a:spcPts val="325"/>
              </a:spcBef>
            </a:pPr>
            <a:r>
              <a:rPr sz="1700" b="1" dirty="0">
                <a:solidFill>
                  <a:srgbClr val="001F5F"/>
                </a:solidFill>
                <a:latin typeface="Arial"/>
                <a:cs typeface="Arial"/>
              </a:rPr>
              <a:t>Contact </a:t>
            </a:r>
            <a:r>
              <a:rPr sz="1700" b="1" spc="-5" dirty="0">
                <a:solidFill>
                  <a:srgbClr val="001F5F"/>
                </a:solidFill>
                <a:latin typeface="Arial"/>
                <a:cs typeface="Arial"/>
              </a:rPr>
              <a:t>staff </a:t>
            </a:r>
            <a:r>
              <a:rPr sz="1700" b="1" spc="-20" dirty="0">
                <a:solidFill>
                  <a:srgbClr val="001F5F"/>
                </a:solidFill>
                <a:latin typeface="Arial"/>
                <a:cs typeface="Arial"/>
              </a:rPr>
              <a:t>directly. </a:t>
            </a:r>
            <a:r>
              <a:rPr sz="1700" b="1" dirty="0">
                <a:solidFill>
                  <a:srgbClr val="001F5F"/>
                </a:solidFill>
                <a:latin typeface="Arial"/>
                <a:cs typeface="Arial"/>
              </a:rPr>
              <a:t>Board has 1 </a:t>
            </a:r>
            <a:r>
              <a:rPr sz="1700" b="1" spc="-5" dirty="0">
                <a:solidFill>
                  <a:srgbClr val="001F5F"/>
                </a:solidFill>
                <a:latin typeface="Arial"/>
                <a:cs typeface="Arial"/>
              </a:rPr>
              <a:t>employee </a:t>
            </a:r>
            <a:r>
              <a:rPr sz="1700" b="1" dirty="0">
                <a:solidFill>
                  <a:srgbClr val="001F5F"/>
                </a:solidFill>
                <a:latin typeface="Arial"/>
                <a:cs typeface="Arial"/>
              </a:rPr>
              <a:t>– the superintendent.  </a:t>
            </a:r>
            <a:r>
              <a:rPr sz="1700" b="1" spc="-35" dirty="0">
                <a:solidFill>
                  <a:srgbClr val="001F5F"/>
                </a:solidFill>
                <a:latin typeface="Arial"/>
                <a:cs typeface="Arial"/>
              </a:rPr>
              <a:t>Take </a:t>
            </a:r>
            <a:r>
              <a:rPr sz="1700" b="1" dirty="0">
                <a:solidFill>
                  <a:srgbClr val="001F5F"/>
                </a:solidFill>
                <a:latin typeface="Arial"/>
                <a:cs typeface="Arial"/>
              </a:rPr>
              <a:t>on a </a:t>
            </a:r>
            <a:r>
              <a:rPr sz="1700" b="1" spc="-5" dirty="0">
                <a:solidFill>
                  <a:srgbClr val="001F5F"/>
                </a:solidFill>
                <a:latin typeface="Arial"/>
                <a:cs typeface="Arial"/>
              </a:rPr>
              <a:t>task that is </a:t>
            </a:r>
            <a:r>
              <a:rPr sz="1700" b="1" dirty="0">
                <a:solidFill>
                  <a:srgbClr val="001F5F"/>
                </a:solidFill>
                <a:latin typeface="Arial"/>
                <a:cs typeface="Arial"/>
              </a:rPr>
              <a:t>the </a:t>
            </a:r>
            <a:r>
              <a:rPr sz="1700" b="1" spc="-5" dirty="0">
                <a:solidFill>
                  <a:srgbClr val="001F5F"/>
                </a:solidFill>
                <a:latin typeface="Arial"/>
                <a:cs typeface="Arial"/>
              </a:rPr>
              <a:t>job </a:t>
            </a:r>
            <a:r>
              <a:rPr sz="1700" b="1" dirty="0">
                <a:solidFill>
                  <a:srgbClr val="001F5F"/>
                </a:solidFill>
                <a:latin typeface="Arial"/>
                <a:cs typeface="Arial"/>
              </a:rPr>
              <a:t>of a </a:t>
            </a:r>
            <a:r>
              <a:rPr sz="1700" b="1" spc="-5" dirty="0">
                <a:solidFill>
                  <a:srgbClr val="001F5F"/>
                </a:solidFill>
                <a:latin typeface="Arial"/>
                <a:cs typeface="Arial"/>
              </a:rPr>
              <a:t>staff</a:t>
            </a:r>
            <a:r>
              <a:rPr sz="1700" b="1" spc="-35" dirty="0">
                <a:solidFill>
                  <a:srgbClr val="001F5F"/>
                </a:solidFill>
                <a:latin typeface="Arial"/>
                <a:cs typeface="Arial"/>
              </a:rPr>
              <a:t> </a:t>
            </a:r>
            <a:r>
              <a:rPr sz="1700" b="1" spc="-15" dirty="0">
                <a:solidFill>
                  <a:srgbClr val="001F5F"/>
                </a:solidFill>
                <a:latin typeface="Arial"/>
                <a:cs typeface="Arial"/>
              </a:rPr>
              <a:t>member.</a:t>
            </a:r>
            <a:endParaRPr sz="1700">
              <a:latin typeface="Arial"/>
              <a:cs typeface="Arial"/>
            </a:endParaRPr>
          </a:p>
          <a:p>
            <a:pPr>
              <a:lnSpc>
                <a:spcPct val="100000"/>
              </a:lnSpc>
            </a:pPr>
            <a:endParaRPr sz="1900">
              <a:latin typeface="Arial"/>
              <a:cs typeface="Arial"/>
            </a:endParaRPr>
          </a:p>
          <a:p>
            <a:pPr marL="402590">
              <a:lnSpc>
                <a:spcPct val="100000"/>
              </a:lnSpc>
              <a:spcBef>
                <a:spcPts val="1260"/>
              </a:spcBef>
            </a:pPr>
            <a:r>
              <a:rPr sz="1700" b="1" dirty="0">
                <a:solidFill>
                  <a:srgbClr val="001F5F"/>
                </a:solidFill>
                <a:latin typeface="Arial"/>
                <a:cs typeface="Arial"/>
              </a:rPr>
              <a:t>Engage </a:t>
            </a:r>
            <a:r>
              <a:rPr sz="1700" b="1" spc="-5" dirty="0">
                <a:solidFill>
                  <a:srgbClr val="001F5F"/>
                </a:solidFill>
                <a:latin typeface="Arial"/>
                <a:cs typeface="Arial"/>
              </a:rPr>
              <a:t>in practices outside </a:t>
            </a:r>
            <a:r>
              <a:rPr sz="1700" b="1" dirty="0">
                <a:solidFill>
                  <a:srgbClr val="001F5F"/>
                </a:solidFill>
                <a:latin typeface="Arial"/>
                <a:cs typeface="Arial"/>
              </a:rPr>
              <a:t>the chain of</a:t>
            </a:r>
            <a:r>
              <a:rPr sz="1700" b="1" spc="-70" dirty="0">
                <a:solidFill>
                  <a:srgbClr val="001F5F"/>
                </a:solidFill>
                <a:latin typeface="Arial"/>
                <a:cs typeface="Arial"/>
              </a:rPr>
              <a:t> </a:t>
            </a:r>
            <a:r>
              <a:rPr sz="1700" b="1" dirty="0">
                <a:solidFill>
                  <a:srgbClr val="001F5F"/>
                </a:solidFill>
                <a:latin typeface="Arial"/>
                <a:cs typeface="Arial"/>
              </a:rPr>
              <a:t>command.</a:t>
            </a:r>
            <a:endParaRPr sz="1700">
              <a:latin typeface="Arial"/>
              <a:cs typeface="Arial"/>
            </a:endParaRPr>
          </a:p>
          <a:p>
            <a:pPr>
              <a:lnSpc>
                <a:spcPct val="100000"/>
              </a:lnSpc>
            </a:pPr>
            <a:endParaRPr sz="1900">
              <a:latin typeface="Arial"/>
              <a:cs typeface="Arial"/>
            </a:endParaRPr>
          </a:p>
          <a:p>
            <a:pPr marL="12700" marR="5080">
              <a:lnSpc>
                <a:spcPts val="1750"/>
              </a:lnSpc>
              <a:spcBef>
                <a:spcPts val="1625"/>
              </a:spcBef>
            </a:pPr>
            <a:r>
              <a:rPr sz="1700" b="1" dirty="0">
                <a:solidFill>
                  <a:srgbClr val="001F5F"/>
                </a:solidFill>
                <a:latin typeface="Arial"/>
                <a:cs typeface="Arial"/>
              </a:rPr>
              <a:t>Make </a:t>
            </a:r>
            <a:r>
              <a:rPr sz="1700" b="1" spc="-10" dirty="0">
                <a:solidFill>
                  <a:srgbClr val="001F5F"/>
                </a:solidFill>
                <a:latin typeface="Arial"/>
                <a:cs typeface="Arial"/>
              </a:rPr>
              <a:t>individual </a:t>
            </a:r>
            <a:r>
              <a:rPr sz="1700" b="1" dirty="0">
                <a:solidFill>
                  <a:srgbClr val="001F5F"/>
                </a:solidFill>
                <a:latin typeface="Arial"/>
                <a:cs typeface="Arial"/>
              </a:rPr>
              <a:t>requests </a:t>
            </a:r>
            <a:r>
              <a:rPr sz="1700" b="1" spc="-5" dirty="0">
                <a:solidFill>
                  <a:srgbClr val="001F5F"/>
                </a:solidFill>
                <a:latin typeface="Arial"/>
                <a:cs typeface="Arial"/>
              </a:rPr>
              <a:t>to </a:t>
            </a:r>
            <a:r>
              <a:rPr sz="1700" b="1" dirty="0">
                <a:solidFill>
                  <a:srgbClr val="001F5F"/>
                </a:solidFill>
                <a:latin typeface="Arial"/>
                <a:cs typeface="Arial"/>
              </a:rPr>
              <a:t>the superintendent </a:t>
            </a:r>
            <a:r>
              <a:rPr sz="1700" b="1" spc="-5" dirty="0">
                <a:solidFill>
                  <a:srgbClr val="001F5F"/>
                </a:solidFill>
                <a:latin typeface="Arial"/>
                <a:cs typeface="Arial"/>
              </a:rPr>
              <a:t>outside </a:t>
            </a:r>
            <a:r>
              <a:rPr sz="1700" b="1" dirty="0">
                <a:solidFill>
                  <a:srgbClr val="001F5F"/>
                </a:solidFill>
                <a:latin typeface="Arial"/>
                <a:cs typeface="Arial"/>
              </a:rPr>
              <a:t>the </a:t>
            </a:r>
            <a:r>
              <a:rPr sz="1700" b="1" spc="10" dirty="0">
                <a:solidFill>
                  <a:srgbClr val="001F5F"/>
                </a:solidFill>
                <a:latin typeface="Arial"/>
                <a:cs typeface="Arial"/>
              </a:rPr>
              <a:t>work </a:t>
            </a:r>
            <a:r>
              <a:rPr sz="1700" b="1" dirty="0">
                <a:solidFill>
                  <a:srgbClr val="001F5F"/>
                </a:solidFill>
                <a:latin typeface="Arial"/>
                <a:cs typeface="Arial"/>
              </a:rPr>
              <a:t>of the  Board.</a:t>
            </a:r>
            <a:endParaRPr sz="1700">
              <a:latin typeface="Arial"/>
              <a:cs typeface="Arial"/>
            </a:endParaRPr>
          </a:p>
        </p:txBody>
      </p:sp>
      <p:sp>
        <p:nvSpPr>
          <p:cNvPr id="23" name="object 23"/>
          <p:cNvSpPr/>
          <p:nvPr/>
        </p:nvSpPr>
        <p:spPr>
          <a:xfrm>
            <a:off x="529590" y="5618226"/>
            <a:ext cx="680085" cy="680085"/>
          </a:xfrm>
          <a:custGeom>
            <a:avLst/>
            <a:gdLst/>
            <a:ahLst/>
            <a:cxnLst/>
            <a:rect l="l" t="t" r="r" b="b"/>
            <a:pathLst>
              <a:path w="680085" h="680085">
                <a:moveTo>
                  <a:pt x="339852" y="0"/>
                </a:moveTo>
                <a:lnTo>
                  <a:pt x="293736" y="3102"/>
                </a:lnTo>
                <a:lnTo>
                  <a:pt x="249506" y="12139"/>
                </a:lnTo>
                <a:lnTo>
                  <a:pt x="207567" y="26707"/>
                </a:lnTo>
                <a:lnTo>
                  <a:pt x="168322" y="46400"/>
                </a:lnTo>
                <a:lnTo>
                  <a:pt x="132179" y="70812"/>
                </a:lnTo>
                <a:lnTo>
                  <a:pt x="99541" y="99541"/>
                </a:lnTo>
                <a:lnTo>
                  <a:pt x="70812" y="132179"/>
                </a:lnTo>
                <a:lnTo>
                  <a:pt x="46400" y="168322"/>
                </a:lnTo>
                <a:lnTo>
                  <a:pt x="26707" y="207567"/>
                </a:lnTo>
                <a:lnTo>
                  <a:pt x="12139" y="249506"/>
                </a:lnTo>
                <a:lnTo>
                  <a:pt x="3102" y="293736"/>
                </a:lnTo>
                <a:lnTo>
                  <a:pt x="0" y="339852"/>
                </a:lnTo>
                <a:lnTo>
                  <a:pt x="3102" y="385967"/>
                </a:lnTo>
                <a:lnTo>
                  <a:pt x="12139" y="430197"/>
                </a:lnTo>
                <a:lnTo>
                  <a:pt x="26707" y="472136"/>
                </a:lnTo>
                <a:lnTo>
                  <a:pt x="46400" y="511381"/>
                </a:lnTo>
                <a:lnTo>
                  <a:pt x="70812" y="547524"/>
                </a:lnTo>
                <a:lnTo>
                  <a:pt x="99541" y="580162"/>
                </a:lnTo>
                <a:lnTo>
                  <a:pt x="132179" y="608891"/>
                </a:lnTo>
                <a:lnTo>
                  <a:pt x="168322" y="633303"/>
                </a:lnTo>
                <a:lnTo>
                  <a:pt x="207567" y="652996"/>
                </a:lnTo>
                <a:lnTo>
                  <a:pt x="249506" y="667564"/>
                </a:lnTo>
                <a:lnTo>
                  <a:pt x="293736" y="676601"/>
                </a:lnTo>
                <a:lnTo>
                  <a:pt x="339852" y="679704"/>
                </a:lnTo>
                <a:lnTo>
                  <a:pt x="385967" y="676601"/>
                </a:lnTo>
                <a:lnTo>
                  <a:pt x="430197" y="667564"/>
                </a:lnTo>
                <a:lnTo>
                  <a:pt x="472136" y="652996"/>
                </a:lnTo>
                <a:lnTo>
                  <a:pt x="511381" y="633303"/>
                </a:lnTo>
                <a:lnTo>
                  <a:pt x="547524" y="608891"/>
                </a:lnTo>
                <a:lnTo>
                  <a:pt x="580162" y="580162"/>
                </a:lnTo>
                <a:lnTo>
                  <a:pt x="608891" y="547524"/>
                </a:lnTo>
                <a:lnTo>
                  <a:pt x="633303" y="511381"/>
                </a:lnTo>
                <a:lnTo>
                  <a:pt x="652996" y="472136"/>
                </a:lnTo>
                <a:lnTo>
                  <a:pt x="667564" y="430197"/>
                </a:lnTo>
                <a:lnTo>
                  <a:pt x="676601" y="385967"/>
                </a:lnTo>
                <a:lnTo>
                  <a:pt x="679704" y="339852"/>
                </a:lnTo>
                <a:lnTo>
                  <a:pt x="676601" y="293736"/>
                </a:lnTo>
                <a:lnTo>
                  <a:pt x="667564" y="249506"/>
                </a:lnTo>
                <a:lnTo>
                  <a:pt x="652996" y="207567"/>
                </a:lnTo>
                <a:lnTo>
                  <a:pt x="633303" y="168322"/>
                </a:lnTo>
                <a:lnTo>
                  <a:pt x="608891" y="132179"/>
                </a:lnTo>
                <a:lnTo>
                  <a:pt x="580162" y="99541"/>
                </a:lnTo>
                <a:lnTo>
                  <a:pt x="547524" y="70812"/>
                </a:lnTo>
                <a:lnTo>
                  <a:pt x="511381" y="46400"/>
                </a:lnTo>
                <a:lnTo>
                  <a:pt x="472136" y="26707"/>
                </a:lnTo>
                <a:lnTo>
                  <a:pt x="430197" y="12139"/>
                </a:lnTo>
                <a:lnTo>
                  <a:pt x="385967" y="3102"/>
                </a:lnTo>
                <a:lnTo>
                  <a:pt x="339852" y="0"/>
                </a:lnTo>
                <a:close/>
              </a:path>
            </a:pathLst>
          </a:custGeom>
          <a:solidFill>
            <a:srgbClr val="FFFFFF"/>
          </a:solidFill>
        </p:spPr>
        <p:txBody>
          <a:bodyPr wrap="square" lIns="0" tIns="0" rIns="0" bIns="0" rtlCol="0"/>
          <a:lstStyle/>
          <a:p>
            <a:endParaRPr/>
          </a:p>
        </p:txBody>
      </p:sp>
      <p:sp>
        <p:nvSpPr>
          <p:cNvPr id="24" name="object 24"/>
          <p:cNvSpPr/>
          <p:nvPr/>
        </p:nvSpPr>
        <p:spPr>
          <a:xfrm>
            <a:off x="529590" y="5618226"/>
            <a:ext cx="680085" cy="680085"/>
          </a:xfrm>
          <a:custGeom>
            <a:avLst/>
            <a:gdLst/>
            <a:ahLst/>
            <a:cxnLst/>
            <a:rect l="l" t="t" r="r" b="b"/>
            <a:pathLst>
              <a:path w="680085" h="680085">
                <a:moveTo>
                  <a:pt x="0" y="339852"/>
                </a:moveTo>
                <a:lnTo>
                  <a:pt x="3102" y="293736"/>
                </a:lnTo>
                <a:lnTo>
                  <a:pt x="12139" y="249506"/>
                </a:lnTo>
                <a:lnTo>
                  <a:pt x="26707" y="207567"/>
                </a:lnTo>
                <a:lnTo>
                  <a:pt x="46400" y="168322"/>
                </a:lnTo>
                <a:lnTo>
                  <a:pt x="70812" y="132179"/>
                </a:lnTo>
                <a:lnTo>
                  <a:pt x="99541" y="99541"/>
                </a:lnTo>
                <a:lnTo>
                  <a:pt x="132179" y="70812"/>
                </a:lnTo>
                <a:lnTo>
                  <a:pt x="168322" y="46400"/>
                </a:lnTo>
                <a:lnTo>
                  <a:pt x="207567" y="26707"/>
                </a:lnTo>
                <a:lnTo>
                  <a:pt x="249506" y="12139"/>
                </a:lnTo>
                <a:lnTo>
                  <a:pt x="293736" y="3102"/>
                </a:lnTo>
                <a:lnTo>
                  <a:pt x="339852" y="0"/>
                </a:lnTo>
                <a:lnTo>
                  <a:pt x="385967" y="3102"/>
                </a:lnTo>
                <a:lnTo>
                  <a:pt x="430197" y="12139"/>
                </a:lnTo>
                <a:lnTo>
                  <a:pt x="472136" y="26707"/>
                </a:lnTo>
                <a:lnTo>
                  <a:pt x="511381" y="46400"/>
                </a:lnTo>
                <a:lnTo>
                  <a:pt x="547524" y="70812"/>
                </a:lnTo>
                <a:lnTo>
                  <a:pt x="580162" y="99541"/>
                </a:lnTo>
                <a:lnTo>
                  <a:pt x="608891" y="132179"/>
                </a:lnTo>
                <a:lnTo>
                  <a:pt x="633303" y="168322"/>
                </a:lnTo>
                <a:lnTo>
                  <a:pt x="652996" y="207567"/>
                </a:lnTo>
                <a:lnTo>
                  <a:pt x="667564" y="249506"/>
                </a:lnTo>
                <a:lnTo>
                  <a:pt x="676601" y="293736"/>
                </a:lnTo>
                <a:lnTo>
                  <a:pt x="679704" y="339852"/>
                </a:lnTo>
                <a:lnTo>
                  <a:pt x="676601" y="385967"/>
                </a:lnTo>
                <a:lnTo>
                  <a:pt x="667564" y="430197"/>
                </a:lnTo>
                <a:lnTo>
                  <a:pt x="652996" y="472136"/>
                </a:lnTo>
                <a:lnTo>
                  <a:pt x="633303" y="511381"/>
                </a:lnTo>
                <a:lnTo>
                  <a:pt x="608891" y="547524"/>
                </a:lnTo>
                <a:lnTo>
                  <a:pt x="580162" y="580162"/>
                </a:lnTo>
                <a:lnTo>
                  <a:pt x="547524" y="608891"/>
                </a:lnTo>
                <a:lnTo>
                  <a:pt x="511381" y="633303"/>
                </a:lnTo>
                <a:lnTo>
                  <a:pt x="472136" y="652996"/>
                </a:lnTo>
                <a:lnTo>
                  <a:pt x="430197" y="667564"/>
                </a:lnTo>
                <a:lnTo>
                  <a:pt x="385967" y="676601"/>
                </a:lnTo>
                <a:lnTo>
                  <a:pt x="339852" y="679704"/>
                </a:lnTo>
                <a:lnTo>
                  <a:pt x="293736" y="676601"/>
                </a:lnTo>
                <a:lnTo>
                  <a:pt x="249506" y="667564"/>
                </a:lnTo>
                <a:lnTo>
                  <a:pt x="207567" y="652996"/>
                </a:lnTo>
                <a:lnTo>
                  <a:pt x="168322" y="633303"/>
                </a:lnTo>
                <a:lnTo>
                  <a:pt x="132179" y="608891"/>
                </a:lnTo>
                <a:lnTo>
                  <a:pt x="99541" y="580162"/>
                </a:lnTo>
                <a:lnTo>
                  <a:pt x="70812" y="547524"/>
                </a:lnTo>
                <a:lnTo>
                  <a:pt x="46400" y="511381"/>
                </a:lnTo>
                <a:lnTo>
                  <a:pt x="26707" y="472136"/>
                </a:lnTo>
                <a:lnTo>
                  <a:pt x="12139" y="430197"/>
                </a:lnTo>
                <a:lnTo>
                  <a:pt x="3102" y="385967"/>
                </a:lnTo>
                <a:lnTo>
                  <a:pt x="0" y="339852"/>
                </a:lnTo>
                <a:close/>
              </a:path>
            </a:pathLst>
          </a:custGeom>
          <a:ln w="25400">
            <a:solidFill>
              <a:srgbClr val="BADFE2"/>
            </a:solidFill>
          </a:ln>
        </p:spPr>
        <p:txBody>
          <a:bodyPr wrap="square" lIns="0" tIns="0" rIns="0" bIns="0" rtlCol="0"/>
          <a:lstStyle/>
          <a:p>
            <a:endParaRPr/>
          </a:p>
        </p:txBody>
      </p:sp>
      <p:sp>
        <p:nvSpPr>
          <p:cNvPr id="25" name="object 25"/>
          <p:cNvSpPr txBox="1"/>
          <p:nvPr/>
        </p:nvSpPr>
        <p:spPr>
          <a:xfrm>
            <a:off x="979932" y="966216"/>
            <a:ext cx="7706995" cy="870110"/>
          </a:xfrm>
          <a:prstGeom prst="rect">
            <a:avLst/>
          </a:prstGeom>
          <a:solidFill>
            <a:srgbClr val="EBE9E4"/>
          </a:solidFill>
        </p:spPr>
        <p:txBody>
          <a:bodyPr vert="horz" wrap="square" lIns="0" tIns="38735" rIns="0" bIns="0" rtlCol="0">
            <a:spAutoFit/>
          </a:bodyPr>
          <a:lstStyle/>
          <a:p>
            <a:pPr marL="90805" marR="681990">
              <a:lnSpc>
                <a:spcPct val="100000"/>
              </a:lnSpc>
              <a:spcBef>
                <a:spcPts val="305"/>
              </a:spcBef>
            </a:pPr>
            <a:r>
              <a:rPr lang="en-US" sz="1800" b="1" spc="-5" dirty="0">
                <a:solidFill>
                  <a:srgbClr val="001F5F"/>
                </a:solidFill>
                <a:latin typeface="Arial"/>
                <a:cs typeface="Arial"/>
              </a:rPr>
              <a:t>Stay strategic</a:t>
            </a:r>
            <a:r>
              <a:rPr sz="1800" b="1" spc="-5" dirty="0">
                <a:solidFill>
                  <a:srgbClr val="001F5F"/>
                </a:solidFill>
                <a:latin typeface="Arial"/>
                <a:cs typeface="Arial"/>
              </a:rPr>
              <a:t>.</a:t>
            </a:r>
            <a:r>
              <a:rPr lang="en-US" sz="1800" b="1" spc="-5" dirty="0">
                <a:solidFill>
                  <a:srgbClr val="001F5F"/>
                </a:solidFill>
                <a:latin typeface="Arial"/>
                <a:cs typeface="Arial"/>
              </a:rPr>
              <a:t>  The bottom line is the children, not adults.  Do not get distracted by administrative issues that you are not responsible for.</a:t>
            </a:r>
            <a:endParaRPr sz="1800" dirty="0">
              <a:latin typeface="Arial"/>
              <a:cs typeface="Arial"/>
            </a:endParaRPr>
          </a:p>
        </p:txBody>
      </p:sp>
      <p:sp>
        <p:nvSpPr>
          <p:cNvPr id="26" name="object 26"/>
          <p:cNvSpPr txBox="1"/>
          <p:nvPr/>
        </p:nvSpPr>
        <p:spPr>
          <a:xfrm>
            <a:off x="1221739" y="2002134"/>
            <a:ext cx="127762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993333"/>
                </a:solidFill>
                <a:latin typeface="Arial"/>
                <a:cs typeface="Arial"/>
              </a:rPr>
              <a:t>DO</a:t>
            </a:r>
            <a:r>
              <a:rPr sz="2400" b="1" spc="-90" dirty="0">
                <a:solidFill>
                  <a:srgbClr val="993333"/>
                </a:solidFill>
                <a:latin typeface="Arial"/>
                <a:cs typeface="Arial"/>
              </a:rPr>
              <a:t> </a:t>
            </a:r>
            <a:r>
              <a:rPr sz="2400" b="1" spc="-70" dirty="0">
                <a:solidFill>
                  <a:srgbClr val="993333"/>
                </a:solidFill>
                <a:latin typeface="Arial"/>
                <a:cs typeface="Arial"/>
              </a:rPr>
              <a:t>NOT:</a:t>
            </a:r>
            <a:endParaRPr sz="2400">
              <a:latin typeface="Arial"/>
              <a:cs typeface="Arial"/>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29254" y="207518"/>
            <a:ext cx="3818890" cy="513715"/>
          </a:xfrm>
          <a:prstGeom prst="rect">
            <a:avLst/>
          </a:prstGeom>
        </p:spPr>
        <p:txBody>
          <a:bodyPr vert="horz" wrap="square" lIns="0" tIns="12700" rIns="0" bIns="0" rtlCol="0">
            <a:spAutoFit/>
          </a:bodyPr>
          <a:lstStyle/>
          <a:p>
            <a:pPr marL="12700">
              <a:lnSpc>
                <a:spcPct val="100000"/>
              </a:lnSpc>
              <a:spcBef>
                <a:spcPts val="100"/>
              </a:spcBef>
            </a:pPr>
            <a:r>
              <a:rPr spc="-5" dirty="0"/>
              <a:t>In Summary </a:t>
            </a:r>
            <a:r>
              <a:rPr dirty="0"/>
              <a:t>-</a:t>
            </a:r>
            <a:r>
              <a:rPr spc="-65" dirty="0"/>
              <a:t> </a:t>
            </a:r>
            <a:r>
              <a:rPr spc="-5" dirty="0"/>
              <a:t>Roles</a:t>
            </a:r>
          </a:p>
        </p:txBody>
      </p:sp>
      <p:sp>
        <p:nvSpPr>
          <p:cNvPr id="3" name="object 3"/>
          <p:cNvSpPr/>
          <p:nvPr/>
        </p:nvSpPr>
        <p:spPr>
          <a:xfrm>
            <a:off x="518922" y="1936242"/>
            <a:ext cx="4006850" cy="4006850"/>
          </a:xfrm>
          <a:custGeom>
            <a:avLst/>
            <a:gdLst/>
            <a:ahLst/>
            <a:cxnLst/>
            <a:rect l="l" t="t" r="r" b="b"/>
            <a:pathLst>
              <a:path w="4006850" h="4006850">
                <a:moveTo>
                  <a:pt x="2604287" y="0"/>
                </a:moveTo>
                <a:lnTo>
                  <a:pt x="2604287" y="1001649"/>
                </a:lnTo>
                <a:lnTo>
                  <a:pt x="0" y="1001649"/>
                </a:lnTo>
                <a:lnTo>
                  <a:pt x="0" y="3004947"/>
                </a:lnTo>
                <a:lnTo>
                  <a:pt x="2604287" y="3004947"/>
                </a:lnTo>
                <a:lnTo>
                  <a:pt x="2604287" y="4006596"/>
                </a:lnTo>
                <a:lnTo>
                  <a:pt x="4006596" y="2003298"/>
                </a:lnTo>
                <a:lnTo>
                  <a:pt x="2604287" y="0"/>
                </a:lnTo>
                <a:close/>
              </a:path>
            </a:pathLst>
          </a:custGeom>
          <a:solidFill>
            <a:srgbClr val="BADFE2"/>
          </a:solidFill>
        </p:spPr>
        <p:txBody>
          <a:bodyPr wrap="square" lIns="0" tIns="0" rIns="0" bIns="0" rtlCol="0"/>
          <a:lstStyle/>
          <a:p>
            <a:endParaRPr/>
          </a:p>
        </p:txBody>
      </p:sp>
      <p:sp>
        <p:nvSpPr>
          <p:cNvPr id="4" name="object 4"/>
          <p:cNvSpPr/>
          <p:nvPr/>
        </p:nvSpPr>
        <p:spPr>
          <a:xfrm>
            <a:off x="518922" y="1936242"/>
            <a:ext cx="4006850" cy="4006850"/>
          </a:xfrm>
          <a:custGeom>
            <a:avLst/>
            <a:gdLst/>
            <a:ahLst/>
            <a:cxnLst/>
            <a:rect l="l" t="t" r="r" b="b"/>
            <a:pathLst>
              <a:path w="4006850" h="4006850">
                <a:moveTo>
                  <a:pt x="2604287" y="4006596"/>
                </a:moveTo>
                <a:lnTo>
                  <a:pt x="2604287" y="3004947"/>
                </a:lnTo>
                <a:lnTo>
                  <a:pt x="0" y="3004947"/>
                </a:lnTo>
                <a:lnTo>
                  <a:pt x="0" y="1001649"/>
                </a:lnTo>
                <a:lnTo>
                  <a:pt x="2604287" y="1001649"/>
                </a:lnTo>
                <a:lnTo>
                  <a:pt x="2604287" y="0"/>
                </a:lnTo>
                <a:lnTo>
                  <a:pt x="4006596" y="2003298"/>
                </a:lnTo>
                <a:lnTo>
                  <a:pt x="2604287" y="4006596"/>
                </a:lnTo>
                <a:close/>
              </a:path>
            </a:pathLst>
          </a:custGeom>
          <a:ln w="25400">
            <a:solidFill>
              <a:srgbClr val="FFFFFF"/>
            </a:solidFill>
          </a:ln>
        </p:spPr>
        <p:txBody>
          <a:bodyPr wrap="square" lIns="0" tIns="0" rIns="0" bIns="0" rtlCol="0"/>
          <a:lstStyle/>
          <a:p>
            <a:endParaRPr/>
          </a:p>
        </p:txBody>
      </p:sp>
      <p:sp>
        <p:nvSpPr>
          <p:cNvPr id="5" name="object 5"/>
          <p:cNvSpPr txBox="1"/>
          <p:nvPr/>
        </p:nvSpPr>
        <p:spPr>
          <a:xfrm>
            <a:off x="970187" y="3213068"/>
            <a:ext cx="2406015" cy="1391920"/>
          </a:xfrm>
          <a:prstGeom prst="rect">
            <a:avLst/>
          </a:prstGeom>
        </p:spPr>
        <p:txBody>
          <a:bodyPr vert="horz" wrap="square" lIns="0" tIns="64135" rIns="0" bIns="0" rtlCol="0">
            <a:spAutoFit/>
          </a:bodyPr>
          <a:lstStyle/>
          <a:p>
            <a:pPr marL="12700" marR="5080" indent="-6350" algn="ctr">
              <a:lnSpc>
                <a:spcPct val="86300"/>
              </a:lnSpc>
              <a:spcBef>
                <a:spcPts val="505"/>
              </a:spcBef>
            </a:pPr>
            <a:r>
              <a:rPr sz="2500" b="1" spc="-5" dirty="0">
                <a:solidFill>
                  <a:srgbClr val="001F5F"/>
                </a:solidFill>
                <a:latin typeface="Arial"/>
                <a:cs typeface="Arial"/>
              </a:rPr>
              <a:t>Board as  governing</a:t>
            </a:r>
            <a:r>
              <a:rPr sz="2500" b="1" spc="-75" dirty="0">
                <a:solidFill>
                  <a:srgbClr val="001F5F"/>
                </a:solidFill>
                <a:latin typeface="Arial"/>
                <a:cs typeface="Arial"/>
              </a:rPr>
              <a:t> </a:t>
            </a:r>
            <a:r>
              <a:rPr sz="2500" b="1" spc="-5" dirty="0">
                <a:solidFill>
                  <a:srgbClr val="001F5F"/>
                </a:solidFill>
                <a:latin typeface="Arial"/>
                <a:cs typeface="Arial"/>
              </a:rPr>
              <a:t>body  and community  representative</a:t>
            </a:r>
            <a:endParaRPr sz="2500">
              <a:latin typeface="Arial"/>
              <a:cs typeface="Arial"/>
            </a:endParaRPr>
          </a:p>
        </p:txBody>
      </p:sp>
      <p:sp>
        <p:nvSpPr>
          <p:cNvPr id="6" name="object 6"/>
          <p:cNvSpPr/>
          <p:nvPr/>
        </p:nvSpPr>
        <p:spPr>
          <a:xfrm>
            <a:off x="4740400" y="2058161"/>
            <a:ext cx="4006850" cy="3764279"/>
          </a:xfrm>
          <a:custGeom>
            <a:avLst/>
            <a:gdLst/>
            <a:ahLst/>
            <a:cxnLst/>
            <a:rect l="l" t="t" r="r" b="b"/>
            <a:pathLst>
              <a:path w="4006850" h="3764279">
                <a:moveTo>
                  <a:pt x="1317498" y="0"/>
                </a:moveTo>
                <a:lnTo>
                  <a:pt x="0" y="1882139"/>
                </a:lnTo>
                <a:lnTo>
                  <a:pt x="1317498" y="3764279"/>
                </a:lnTo>
                <a:lnTo>
                  <a:pt x="1317498" y="2823210"/>
                </a:lnTo>
                <a:lnTo>
                  <a:pt x="4006596" y="2823210"/>
                </a:lnTo>
                <a:lnTo>
                  <a:pt x="4006596" y="941069"/>
                </a:lnTo>
                <a:lnTo>
                  <a:pt x="1317498" y="941069"/>
                </a:lnTo>
                <a:lnTo>
                  <a:pt x="1317498" y="0"/>
                </a:lnTo>
                <a:close/>
              </a:path>
            </a:pathLst>
          </a:custGeom>
          <a:solidFill>
            <a:srgbClr val="A3D66B"/>
          </a:solidFill>
        </p:spPr>
        <p:txBody>
          <a:bodyPr wrap="square" lIns="0" tIns="0" rIns="0" bIns="0" rtlCol="0"/>
          <a:lstStyle/>
          <a:p>
            <a:endParaRPr/>
          </a:p>
        </p:txBody>
      </p:sp>
      <p:sp>
        <p:nvSpPr>
          <p:cNvPr id="7" name="object 7"/>
          <p:cNvSpPr/>
          <p:nvPr/>
        </p:nvSpPr>
        <p:spPr>
          <a:xfrm>
            <a:off x="4740400" y="2058161"/>
            <a:ext cx="4006850" cy="3764279"/>
          </a:xfrm>
          <a:custGeom>
            <a:avLst/>
            <a:gdLst/>
            <a:ahLst/>
            <a:cxnLst/>
            <a:rect l="l" t="t" r="r" b="b"/>
            <a:pathLst>
              <a:path w="4006850" h="3764279">
                <a:moveTo>
                  <a:pt x="1317498" y="0"/>
                </a:moveTo>
                <a:lnTo>
                  <a:pt x="1317498" y="941069"/>
                </a:lnTo>
                <a:lnTo>
                  <a:pt x="4006596" y="941069"/>
                </a:lnTo>
                <a:lnTo>
                  <a:pt x="4006596" y="2823210"/>
                </a:lnTo>
                <a:lnTo>
                  <a:pt x="1317498" y="2823210"/>
                </a:lnTo>
                <a:lnTo>
                  <a:pt x="1317498" y="3764279"/>
                </a:lnTo>
                <a:lnTo>
                  <a:pt x="0" y="1882139"/>
                </a:lnTo>
                <a:lnTo>
                  <a:pt x="1317498" y="0"/>
                </a:lnTo>
                <a:close/>
              </a:path>
            </a:pathLst>
          </a:custGeom>
          <a:ln w="25400">
            <a:solidFill>
              <a:srgbClr val="FFFFFF"/>
            </a:solidFill>
          </a:ln>
        </p:spPr>
        <p:txBody>
          <a:bodyPr wrap="square" lIns="0" tIns="0" rIns="0" bIns="0" rtlCol="0"/>
          <a:lstStyle/>
          <a:p>
            <a:endParaRPr/>
          </a:p>
        </p:txBody>
      </p:sp>
      <p:sp>
        <p:nvSpPr>
          <p:cNvPr id="8" name="object 8"/>
          <p:cNvSpPr txBox="1"/>
          <p:nvPr/>
        </p:nvSpPr>
        <p:spPr>
          <a:xfrm>
            <a:off x="5568643" y="3213068"/>
            <a:ext cx="3006725" cy="1391920"/>
          </a:xfrm>
          <a:prstGeom prst="rect">
            <a:avLst/>
          </a:prstGeom>
        </p:spPr>
        <p:txBody>
          <a:bodyPr vert="horz" wrap="square" lIns="0" tIns="64135" rIns="0" bIns="0" rtlCol="0">
            <a:spAutoFit/>
          </a:bodyPr>
          <a:lstStyle/>
          <a:p>
            <a:pPr marL="12700" marR="5080" indent="-635" algn="ctr">
              <a:lnSpc>
                <a:spcPct val="86300"/>
              </a:lnSpc>
              <a:spcBef>
                <a:spcPts val="505"/>
              </a:spcBef>
            </a:pPr>
            <a:r>
              <a:rPr sz="2500" b="1" spc="-5" dirty="0">
                <a:solidFill>
                  <a:srgbClr val="FFFFFF"/>
                </a:solidFill>
                <a:latin typeface="Arial"/>
                <a:cs typeface="Arial"/>
              </a:rPr>
              <a:t>Superintendent as  chief</a:t>
            </a:r>
            <a:r>
              <a:rPr sz="2500" b="1" spc="-70" dirty="0">
                <a:solidFill>
                  <a:srgbClr val="FFFFFF"/>
                </a:solidFill>
                <a:latin typeface="Arial"/>
                <a:cs typeface="Arial"/>
              </a:rPr>
              <a:t> </a:t>
            </a:r>
            <a:r>
              <a:rPr sz="2500" b="1" spc="-5" dirty="0">
                <a:solidFill>
                  <a:srgbClr val="FFFFFF"/>
                </a:solidFill>
                <a:latin typeface="Arial"/>
                <a:cs typeface="Arial"/>
              </a:rPr>
              <a:t>administrative  officer and  educational</a:t>
            </a:r>
            <a:r>
              <a:rPr sz="2500" b="1" spc="-25" dirty="0">
                <a:solidFill>
                  <a:srgbClr val="FFFFFF"/>
                </a:solidFill>
                <a:latin typeface="Arial"/>
                <a:cs typeface="Arial"/>
              </a:rPr>
              <a:t> </a:t>
            </a:r>
            <a:r>
              <a:rPr sz="2500" b="1" spc="-5" dirty="0">
                <a:solidFill>
                  <a:srgbClr val="FFFFFF"/>
                </a:solidFill>
                <a:latin typeface="Arial"/>
                <a:cs typeface="Arial"/>
              </a:rPr>
              <a:t>leader</a:t>
            </a:r>
            <a:endParaRPr sz="2500">
              <a:latin typeface="Arial"/>
              <a:cs typeface="Arial"/>
            </a:endParaRPr>
          </a:p>
        </p:txBody>
      </p:sp>
      <p:sp>
        <p:nvSpPr>
          <p:cNvPr id="9" name="object 9"/>
          <p:cNvSpPr txBox="1"/>
          <p:nvPr/>
        </p:nvSpPr>
        <p:spPr>
          <a:xfrm>
            <a:off x="4093136" y="2456393"/>
            <a:ext cx="940435" cy="574040"/>
          </a:xfrm>
          <a:prstGeom prst="rect">
            <a:avLst/>
          </a:prstGeom>
        </p:spPr>
        <p:txBody>
          <a:bodyPr vert="horz" wrap="square" lIns="0" tIns="12700" rIns="0" bIns="0" rtlCol="0">
            <a:spAutoFit/>
          </a:bodyPr>
          <a:lstStyle/>
          <a:p>
            <a:pPr marL="12700" marR="5080">
              <a:lnSpc>
                <a:spcPct val="100000"/>
              </a:lnSpc>
              <a:spcBef>
                <a:spcPts val="100"/>
              </a:spcBef>
            </a:pPr>
            <a:r>
              <a:rPr sz="1800" b="1" spc="-35" dirty="0">
                <a:solidFill>
                  <a:srgbClr val="001F5F"/>
                </a:solidFill>
                <a:latin typeface="Arial"/>
                <a:cs typeface="Arial"/>
              </a:rPr>
              <a:t>W</a:t>
            </a:r>
            <a:r>
              <a:rPr sz="1800" b="1" dirty="0">
                <a:solidFill>
                  <a:srgbClr val="001F5F"/>
                </a:solidFill>
                <a:latin typeface="Arial"/>
                <a:cs typeface="Arial"/>
              </a:rPr>
              <a:t>o</a:t>
            </a:r>
            <a:r>
              <a:rPr sz="1800" b="1" spc="-5" dirty="0">
                <a:solidFill>
                  <a:srgbClr val="001F5F"/>
                </a:solidFill>
                <a:latin typeface="Arial"/>
                <a:cs typeface="Arial"/>
              </a:rPr>
              <a:t>r</a:t>
            </a:r>
            <a:r>
              <a:rPr sz="1800" b="1" spc="-10" dirty="0">
                <a:solidFill>
                  <a:srgbClr val="001F5F"/>
                </a:solidFill>
                <a:latin typeface="Arial"/>
                <a:cs typeface="Arial"/>
              </a:rPr>
              <a:t>k</a:t>
            </a:r>
            <a:r>
              <a:rPr sz="1800" b="1" dirty="0">
                <a:solidFill>
                  <a:srgbClr val="001F5F"/>
                </a:solidFill>
                <a:latin typeface="Arial"/>
                <a:cs typeface="Arial"/>
              </a:rPr>
              <a:t>ing  tog</a:t>
            </a:r>
            <a:r>
              <a:rPr sz="1800" b="1" spc="-10" dirty="0">
                <a:solidFill>
                  <a:srgbClr val="001F5F"/>
                </a:solidFill>
                <a:latin typeface="Arial"/>
                <a:cs typeface="Arial"/>
              </a:rPr>
              <a:t>e</a:t>
            </a:r>
            <a:r>
              <a:rPr sz="1800" b="1" dirty="0">
                <a:solidFill>
                  <a:srgbClr val="001F5F"/>
                </a:solidFill>
                <a:latin typeface="Arial"/>
                <a:cs typeface="Arial"/>
              </a:rPr>
              <a:t>th</a:t>
            </a:r>
            <a:r>
              <a:rPr sz="1800" b="1" spc="-10" dirty="0">
                <a:solidFill>
                  <a:srgbClr val="001F5F"/>
                </a:solidFill>
                <a:latin typeface="Arial"/>
                <a:cs typeface="Arial"/>
              </a:rPr>
              <a:t>e</a:t>
            </a:r>
            <a:r>
              <a:rPr sz="1800" b="1" dirty="0">
                <a:solidFill>
                  <a:srgbClr val="001F5F"/>
                </a:solidFill>
                <a:latin typeface="Arial"/>
                <a:cs typeface="Arial"/>
              </a:rPr>
              <a:t>r</a:t>
            </a:r>
            <a:endParaRPr sz="1800">
              <a:latin typeface="Arial"/>
              <a:cs typeface="Arial"/>
            </a:endParaRPr>
          </a:p>
        </p:txBody>
      </p:sp>
      <p:sp>
        <p:nvSpPr>
          <p:cNvPr id="10" name="object 10"/>
          <p:cNvSpPr txBox="1"/>
          <p:nvPr/>
        </p:nvSpPr>
        <p:spPr>
          <a:xfrm>
            <a:off x="3886253" y="4589917"/>
            <a:ext cx="1402715" cy="848360"/>
          </a:xfrm>
          <a:prstGeom prst="rect">
            <a:avLst/>
          </a:prstGeom>
        </p:spPr>
        <p:txBody>
          <a:bodyPr vert="horz" wrap="square" lIns="0" tIns="12700" rIns="0" bIns="0" rtlCol="0">
            <a:spAutoFit/>
          </a:bodyPr>
          <a:lstStyle/>
          <a:p>
            <a:pPr marL="12065" marR="5080" indent="-1270" algn="ctr">
              <a:lnSpc>
                <a:spcPct val="100000"/>
              </a:lnSpc>
              <a:spcBef>
                <a:spcPts val="100"/>
              </a:spcBef>
            </a:pPr>
            <a:r>
              <a:rPr sz="1800" b="1" dirty="0">
                <a:solidFill>
                  <a:srgbClr val="001F5F"/>
                </a:solidFill>
                <a:latin typeface="Arial"/>
                <a:cs typeface="Arial"/>
              </a:rPr>
              <a:t>to </a:t>
            </a:r>
            <a:r>
              <a:rPr sz="1800" b="1" spc="-15" dirty="0">
                <a:solidFill>
                  <a:srgbClr val="001F5F"/>
                </a:solidFill>
                <a:latin typeface="Arial"/>
                <a:cs typeface="Arial"/>
              </a:rPr>
              <a:t>advance  </a:t>
            </a:r>
            <a:r>
              <a:rPr sz="1800" b="1" spc="-5" dirty="0">
                <a:solidFill>
                  <a:srgbClr val="001F5F"/>
                </a:solidFill>
                <a:latin typeface="Arial"/>
                <a:cs typeface="Arial"/>
              </a:rPr>
              <a:t>student  </a:t>
            </a:r>
            <a:r>
              <a:rPr sz="1800" b="1" spc="-10" dirty="0">
                <a:solidFill>
                  <a:srgbClr val="001F5F"/>
                </a:solidFill>
                <a:latin typeface="Arial"/>
                <a:cs typeface="Arial"/>
              </a:rPr>
              <a:t>ac</a:t>
            </a:r>
            <a:r>
              <a:rPr sz="1800" b="1" dirty="0">
                <a:solidFill>
                  <a:srgbClr val="001F5F"/>
                </a:solidFill>
                <a:latin typeface="Arial"/>
                <a:cs typeface="Arial"/>
              </a:rPr>
              <a:t>hi</a:t>
            </a:r>
            <a:r>
              <a:rPr sz="1800" b="1" spc="-10" dirty="0">
                <a:solidFill>
                  <a:srgbClr val="001F5F"/>
                </a:solidFill>
                <a:latin typeface="Arial"/>
                <a:cs typeface="Arial"/>
              </a:rPr>
              <a:t>e</a:t>
            </a:r>
            <a:r>
              <a:rPr sz="1800" b="1" spc="-45" dirty="0">
                <a:solidFill>
                  <a:srgbClr val="001F5F"/>
                </a:solidFill>
                <a:latin typeface="Arial"/>
                <a:cs typeface="Arial"/>
              </a:rPr>
              <a:t>v</a:t>
            </a:r>
            <a:r>
              <a:rPr sz="1800" b="1" spc="-10" dirty="0">
                <a:solidFill>
                  <a:srgbClr val="001F5F"/>
                </a:solidFill>
                <a:latin typeface="Arial"/>
                <a:cs typeface="Arial"/>
              </a:rPr>
              <a:t>e</a:t>
            </a:r>
            <a:r>
              <a:rPr sz="1800" b="1" spc="-5" dirty="0">
                <a:solidFill>
                  <a:srgbClr val="001F5F"/>
                </a:solidFill>
                <a:latin typeface="Arial"/>
                <a:cs typeface="Arial"/>
              </a:rPr>
              <a:t>m</a:t>
            </a:r>
            <a:r>
              <a:rPr sz="1800" b="1" spc="-10" dirty="0">
                <a:solidFill>
                  <a:srgbClr val="001F5F"/>
                </a:solidFill>
                <a:latin typeface="Arial"/>
                <a:cs typeface="Arial"/>
              </a:rPr>
              <a:t>e</a:t>
            </a:r>
            <a:r>
              <a:rPr sz="1800" b="1" dirty="0">
                <a:solidFill>
                  <a:srgbClr val="001F5F"/>
                </a:solidFill>
                <a:latin typeface="Arial"/>
                <a:cs typeface="Arial"/>
              </a:rPr>
              <a:t>nt</a:t>
            </a:r>
            <a:endParaRPr sz="1800">
              <a:latin typeface="Arial"/>
              <a:cs typeface="Aria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
          <p:cNvPicPr preferRelativeResize="0"/>
          <p:nvPr/>
        </p:nvPicPr>
        <p:blipFill rotWithShape="1">
          <a:blip r:embed="rId3">
            <a:alphaModFix/>
          </a:blip>
          <a:srcRect/>
          <a:stretch/>
        </p:blipFill>
        <p:spPr>
          <a:xfrm>
            <a:off x="482338" y="612572"/>
            <a:ext cx="5674168" cy="4646563"/>
          </a:xfrm>
          <a:prstGeom prst="rect">
            <a:avLst/>
          </a:prstGeom>
          <a:noFill/>
          <a:ln>
            <a:noFill/>
          </a:ln>
        </p:spPr>
      </p:pic>
      <p:sp>
        <p:nvSpPr>
          <p:cNvPr id="159" name="Google Shape;159;p1"/>
          <p:cNvSpPr txBox="1"/>
          <p:nvPr/>
        </p:nvSpPr>
        <p:spPr>
          <a:xfrm>
            <a:off x="417250" y="5699463"/>
            <a:ext cx="515718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dirty="0">
                <a:solidFill>
                  <a:schemeClr val="dk1"/>
                </a:solidFill>
                <a:latin typeface="Arial"/>
                <a:ea typeface="Arial"/>
                <a:cs typeface="Arial"/>
                <a:sym typeface="Arial"/>
              </a:rPr>
              <a:t>Presented by NJSBA Field Services</a:t>
            </a:r>
            <a:endParaRPr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4" descr="Three arrows on bullseye"/>
          <p:cNvPicPr preferRelativeResize="0"/>
          <p:nvPr/>
        </p:nvPicPr>
        <p:blipFill rotWithShape="1">
          <a:blip r:embed="rId3">
            <a:alphaModFix/>
          </a:blip>
          <a:srcRect l="13932" r="47315" b="2"/>
          <a:stretch/>
        </p:blipFill>
        <p:spPr>
          <a:xfrm>
            <a:off x="20" y="-2"/>
            <a:ext cx="4057627" cy="6320903"/>
          </a:xfrm>
          <a:prstGeom prst="rect">
            <a:avLst/>
          </a:prstGeom>
          <a:noFill/>
          <a:ln>
            <a:noFill/>
          </a:ln>
        </p:spPr>
      </p:pic>
      <p:sp>
        <p:nvSpPr>
          <p:cNvPr id="203" name="Google Shape;203;p4"/>
          <p:cNvSpPr txBox="1">
            <a:spLocks noGrp="1"/>
          </p:cNvSpPr>
          <p:nvPr>
            <p:ph type="title"/>
          </p:nvPr>
        </p:nvSpPr>
        <p:spPr>
          <a:xfrm>
            <a:off x="94377" y="405685"/>
            <a:ext cx="3785165" cy="119229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3500">
                <a:solidFill>
                  <a:schemeClr val="dk1"/>
                </a:solidFill>
              </a:rPr>
              <a:t>Purpose of Annual Evaluation</a:t>
            </a:r>
            <a:br>
              <a:rPr lang="en-US" sz="3500">
                <a:solidFill>
                  <a:schemeClr val="dk1"/>
                </a:solidFill>
              </a:rPr>
            </a:br>
            <a:r>
              <a:rPr lang="en-US" sz="1800" u="none">
                <a:solidFill>
                  <a:schemeClr val="dk1"/>
                </a:solidFill>
              </a:rPr>
              <a:t>N.J.A.C. 6A:10-8.1(b)</a:t>
            </a:r>
            <a:endParaRPr/>
          </a:p>
        </p:txBody>
      </p:sp>
      <p:sp>
        <p:nvSpPr>
          <p:cNvPr id="204" name="Google Shape;204;p4"/>
          <p:cNvSpPr txBox="1">
            <a:spLocks noGrp="1"/>
          </p:cNvSpPr>
          <p:nvPr>
            <p:ph type="body" idx="1"/>
          </p:nvPr>
        </p:nvSpPr>
        <p:spPr>
          <a:xfrm>
            <a:off x="4586487" y="843378"/>
            <a:ext cx="3935505" cy="464302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2600"/>
              <a:buFont typeface="Arial"/>
              <a:buNone/>
            </a:pPr>
            <a:r>
              <a:rPr lang="en-US" sz="2600" b="1">
                <a:solidFill>
                  <a:srgbClr val="5B9BD5"/>
                </a:solidFill>
              </a:rPr>
              <a:t>Purpose of the Annual CSA Evaluation:</a:t>
            </a:r>
            <a:endParaRPr/>
          </a:p>
          <a:p>
            <a:pPr marL="257175" lvl="0" indent="-257175" algn="l" rtl="0">
              <a:spcBef>
                <a:spcPts val="520"/>
              </a:spcBef>
              <a:spcAft>
                <a:spcPts val="0"/>
              </a:spcAft>
              <a:buSzPts val="2600"/>
              <a:buFont typeface="Arial"/>
              <a:buChar char="•"/>
            </a:pPr>
            <a:r>
              <a:rPr lang="en-US" sz="2600"/>
              <a:t>Promote professional excellence and improve the skills of the CSA.</a:t>
            </a:r>
            <a:endParaRPr/>
          </a:p>
          <a:p>
            <a:pPr marL="257175" lvl="0" indent="-257175" algn="l" rtl="0">
              <a:spcBef>
                <a:spcPts val="520"/>
              </a:spcBef>
              <a:spcAft>
                <a:spcPts val="0"/>
              </a:spcAft>
              <a:buSzPts val="2600"/>
              <a:buFont typeface="Arial"/>
              <a:buChar char="•"/>
            </a:pPr>
            <a:r>
              <a:rPr lang="en-US" sz="2600"/>
              <a:t>Improve the quality of education received by the students we serve.</a:t>
            </a:r>
            <a:endParaRPr/>
          </a:p>
          <a:p>
            <a:pPr marL="257175" lvl="0" indent="-257175" algn="l" rtl="0">
              <a:spcBef>
                <a:spcPts val="520"/>
              </a:spcBef>
              <a:spcAft>
                <a:spcPts val="0"/>
              </a:spcAft>
              <a:buSzPts val="2600"/>
              <a:buFont typeface="Arial"/>
              <a:buChar char="•"/>
            </a:pPr>
            <a:r>
              <a:rPr lang="en-US" sz="2600"/>
              <a:t>Provide a basis for the review of the CSA’s performance.</a:t>
            </a:r>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Legal Guidelines</a:t>
            </a:r>
          </a:p>
        </p:txBody>
      </p:sp>
      <p:sp>
        <p:nvSpPr>
          <p:cNvPr id="4" name="Content Placeholder 3"/>
          <p:cNvSpPr>
            <a:spLocks noGrp="1"/>
          </p:cNvSpPr>
          <p:nvPr>
            <p:ph sz="half" idx="1"/>
          </p:nvPr>
        </p:nvSpPr>
        <p:spPr>
          <a:xfrm>
            <a:off x="990600" y="914400"/>
            <a:ext cx="3505200" cy="5181600"/>
          </a:xfrm>
          <a:ln>
            <a:solidFill>
              <a:srgbClr val="002060"/>
            </a:solidFill>
          </a:ln>
        </p:spPr>
        <p:txBody>
          <a:bodyPr/>
          <a:lstStyle/>
          <a:p>
            <a:pPr marL="0" indent="0">
              <a:buNone/>
            </a:pPr>
            <a:r>
              <a:rPr lang="en-US" sz="2000" i="1" dirty="0">
                <a:solidFill>
                  <a:schemeClr val="tx1"/>
                </a:solidFill>
              </a:rPr>
              <a:t>N.J.S.A. 18A:17-20.3a</a:t>
            </a:r>
          </a:p>
          <a:p>
            <a:r>
              <a:rPr lang="en-US" sz="2000" b="1" dirty="0">
                <a:solidFill>
                  <a:schemeClr val="tx1"/>
                </a:solidFill>
                <a:latin typeface="Calibri" panose="020F0502020204030204" pitchFamily="34" charset="0"/>
                <a:cs typeface="Calibri" panose="020F0502020204030204" pitchFamily="34" charset="0"/>
              </a:rPr>
              <a:t>Board shall evaluate performance of superintendent at least </a:t>
            </a:r>
            <a:r>
              <a:rPr lang="en-US" sz="2000" b="1" dirty="0">
                <a:solidFill>
                  <a:srgbClr val="960000"/>
                </a:solidFill>
                <a:latin typeface="Calibri" panose="020F0502020204030204" pitchFamily="34" charset="0"/>
                <a:cs typeface="Calibri" panose="020F0502020204030204" pitchFamily="34" charset="0"/>
              </a:rPr>
              <a:t>once</a:t>
            </a:r>
            <a:r>
              <a:rPr lang="en-US" sz="2000" b="1" dirty="0">
                <a:latin typeface="Calibri" panose="020F0502020204030204" pitchFamily="34" charset="0"/>
                <a:cs typeface="Calibri" panose="020F0502020204030204" pitchFamily="34" charset="0"/>
              </a:rPr>
              <a:t> </a:t>
            </a:r>
            <a:r>
              <a:rPr lang="en-US" sz="2000" b="1" dirty="0">
                <a:solidFill>
                  <a:srgbClr val="960000"/>
                </a:solidFill>
                <a:latin typeface="Calibri" panose="020F0502020204030204" pitchFamily="34" charset="0"/>
                <a:cs typeface="Calibri" panose="020F0502020204030204" pitchFamily="34" charset="0"/>
              </a:rPr>
              <a:t>a year</a:t>
            </a:r>
            <a:r>
              <a:rPr lang="en-US" sz="2000" b="1" dirty="0">
                <a:latin typeface="Calibri" panose="020F0502020204030204" pitchFamily="34" charset="0"/>
                <a:cs typeface="Calibri" panose="020F0502020204030204" pitchFamily="34" charset="0"/>
              </a:rPr>
              <a:t>.</a:t>
            </a:r>
          </a:p>
          <a:p>
            <a:r>
              <a:rPr lang="en-US" sz="2000" b="1" dirty="0">
                <a:solidFill>
                  <a:schemeClr val="tx1"/>
                </a:solidFill>
                <a:latin typeface="Calibri" panose="020F0502020204030204" pitchFamily="34" charset="0"/>
                <a:cs typeface="Calibri" panose="020F0502020204030204" pitchFamily="34" charset="0"/>
              </a:rPr>
              <a:t>Evaluation shall be </a:t>
            </a:r>
            <a:r>
              <a:rPr lang="en-US" sz="2000" b="1" dirty="0">
                <a:solidFill>
                  <a:srgbClr val="960000"/>
                </a:solidFill>
                <a:latin typeface="Calibri" panose="020F0502020204030204" pitchFamily="34" charset="0"/>
                <a:cs typeface="Calibri" panose="020F0502020204030204" pitchFamily="34" charset="0"/>
              </a:rPr>
              <a:t>in writing</a:t>
            </a:r>
            <a:r>
              <a:rPr lang="en-US" sz="2000" b="1" dirty="0">
                <a:latin typeface="Calibri" panose="020F0502020204030204" pitchFamily="34" charset="0"/>
                <a:cs typeface="Calibri" panose="020F0502020204030204" pitchFamily="34" charset="0"/>
              </a:rPr>
              <a:t>.</a:t>
            </a:r>
          </a:p>
          <a:p>
            <a:r>
              <a:rPr lang="en-US" sz="2000" b="1" dirty="0">
                <a:solidFill>
                  <a:schemeClr val="tx1"/>
                </a:solidFill>
                <a:latin typeface="Calibri" panose="020F0502020204030204" pitchFamily="34" charset="0"/>
                <a:cs typeface="Calibri" panose="020F0502020204030204" pitchFamily="34" charset="0"/>
              </a:rPr>
              <a:t>Board and superintendent shall </a:t>
            </a:r>
            <a:r>
              <a:rPr lang="en-US" sz="2000" b="1" dirty="0">
                <a:solidFill>
                  <a:srgbClr val="960000"/>
                </a:solidFill>
                <a:latin typeface="Calibri" panose="020F0502020204030204" pitchFamily="34" charset="0"/>
                <a:cs typeface="Calibri" panose="020F0502020204030204" pitchFamily="34" charset="0"/>
              </a:rPr>
              <a:t>meet to discuss </a:t>
            </a:r>
            <a:r>
              <a:rPr lang="en-US" sz="2000" b="1" dirty="0">
                <a:solidFill>
                  <a:schemeClr val="tx1"/>
                </a:solidFill>
                <a:latin typeface="Calibri" panose="020F0502020204030204" pitchFamily="34" charset="0"/>
                <a:cs typeface="Calibri" panose="020F0502020204030204" pitchFamily="34" charset="0"/>
              </a:rPr>
              <a:t>findings</a:t>
            </a:r>
            <a:r>
              <a:rPr lang="en-US" sz="2000" b="1" dirty="0">
                <a:latin typeface="Calibri" panose="020F0502020204030204" pitchFamily="34" charset="0"/>
                <a:cs typeface="Calibri" panose="020F0502020204030204" pitchFamily="34" charset="0"/>
              </a:rPr>
              <a:t>.</a:t>
            </a:r>
          </a:p>
          <a:p>
            <a:r>
              <a:rPr lang="en-US" sz="2000" b="1" dirty="0">
                <a:solidFill>
                  <a:schemeClr val="tx1"/>
                </a:solidFill>
                <a:latin typeface="Calibri" panose="020F0502020204030204" pitchFamily="34" charset="0"/>
                <a:cs typeface="Calibri" panose="020F0502020204030204" pitchFamily="34" charset="0"/>
              </a:rPr>
              <a:t>Evaluation will be based on</a:t>
            </a:r>
            <a:r>
              <a:rPr lang="en-US" sz="2000" b="1" dirty="0">
                <a:latin typeface="Calibri" panose="020F0502020204030204" pitchFamily="34" charset="0"/>
                <a:cs typeface="Calibri" panose="020F0502020204030204" pitchFamily="34" charset="0"/>
              </a:rPr>
              <a:t> </a:t>
            </a:r>
            <a:r>
              <a:rPr lang="en-US" sz="2000" b="1" dirty="0">
                <a:solidFill>
                  <a:srgbClr val="960000"/>
                </a:solidFill>
                <a:latin typeface="Calibri" panose="020F0502020204030204" pitchFamily="34" charset="0"/>
                <a:cs typeface="Calibri" panose="020F0502020204030204" pitchFamily="34" charset="0"/>
              </a:rPr>
              <a:t>goals and objectives </a:t>
            </a:r>
            <a:r>
              <a:rPr lang="en-US" sz="2000" b="1" dirty="0">
                <a:solidFill>
                  <a:schemeClr val="tx1"/>
                </a:solidFill>
                <a:latin typeface="Calibri" panose="020F0502020204030204" pitchFamily="34" charset="0"/>
                <a:cs typeface="Calibri" panose="020F0502020204030204" pitchFamily="34" charset="0"/>
              </a:rPr>
              <a:t>of</a:t>
            </a:r>
            <a:r>
              <a:rPr lang="en-US" sz="2000" b="1" dirty="0">
                <a:latin typeface="Calibri" panose="020F0502020204030204" pitchFamily="34" charset="0"/>
                <a:cs typeface="Calibri" panose="020F0502020204030204" pitchFamily="34" charset="0"/>
              </a:rPr>
              <a:t> </a:t>
            </a:r>
            <a:r>
              <a:rPr lang="en-US" sz="2000" b="1" dirty="0">
                <a:solidFill>
                  <a:schemeClr val="tx1"/>
                </a:solidFill>
                <a:latin typeface="Calibri" panose="020F0502020204030204" pitchFamily="34" charset="0"/>
                <a:cs typeface="Calibri" panose="020F0502020204030204" pitchFamily="34" charset="0"/>
              </a:rPr>
              <a:t>district, </a:t>
            </a:r>
            <a:r>
              <a:rPr lang="en-US" sz="2000" b="1" dirty="0">
                <a:solidFill>
                  <a:srgbClr val="960000"/>
                </a:solidFill>
                <a:latin typeface="Calibri" panose="020F0502020204030204" pitchFamily="34" charset="0"/>
                <a:cs typeface="Calibri" panose="020F0502020204030204" pitchFamily="34" charset="0"/>
              </a:rPr>
              <a:t>responsibilities</a:t>
            </a:r>
            <a:r>
              <a:rPr lang="en-US" sz="2000" b="1" dirty="0">
                <a:latin typeface="Calibri" panose="020F0502020204030204" pitchFamily="34" charset="0"/>
                <a:cs typeface="Calibri" panose="020F0502020204030204" pitchFamily="34" charset="0"/>
              </a:rPr>
              <a:t> </a:t>
            </a:r>
            <a:r>
              <a:rPr lang="en-US" sz="2000" b="1" dirty="0">
                <a:solidFill>
                  <a:schemeClr val="tx1"/>
                </a:solidFill>
                <a:latin typeface="Calibri" panose="020F0502020204030204" pitchFamily="34" charset="0"/>
                <a:cs typeface="Calibri" panose="020F0502020204030204" pitchFamily="34" charset="0"/>
              </a:rPr>
              <a:t>of</a:t>
            </a:r>
            <a:r>
              <a:rPr lang="en-US" sz="2000" b="1" dirty="0">
                <a:latin typeface="Calibri" panose="020F0502020204030204" pitchFamily="34" charset="0"/>
                <a:cs typeface="Calibri" panose="020F0502020204030204" pitchFamily="34" charset="0"/>
              </a:rPr>
              <a:t> </a:t>
            </a:r>
            <a:r>
              <a:rPr lang="en-US" sz="2000" b="1" dirty="0">
                <a:solidFill>
                  <a:schemeClr val="tx1"/>
                </a:solidFill>
                <a:latin typeface="Calibri" panose="020F0502020204030204" pitchFamily="34" charset="0"/>
                <a:cs typeface="Calibri" panose="020F0502020204030204" pitchFamily="34" charset="0"/>
              </a:rPr>
              <a:t>superintendent  and other such </a:t>
            </a:r>
            <a:r>
              <a:rPr lang="en-US" sz="2000" b="1" dirty="0">
                <a:solidFill>
                  <a:srgbClr val="960000"/>
                </a:solidFill>
                <a:latin typeface="Calibri" panose="020F0502020204030204" pitchFamily="34" charset="0"/>
                <a:cs typeface="Calibri" panose="020F0502020204030204" pitchFamily="34" charset="0"/>
              </a:rPr>
              <a:t>criteria</a:t>
            </a:r>
            <a:r>
              <a:rPr lang="en-US" sz="2000" b="1" dirty="0">
                <a:latin typeface="Calibri" panose="020F0502020204030204" pitchFamily="34" charset="0"/>
                <a:cs typeface="Calibri" panose="020F0502020204030204" pitchFamily="34" charset="0"/>
              </a:rPr>
              <a:t> </a:t>
            </a:r>
            <a:r>
              <a:rPr lang="en-US" sz="2000" b="1" dirty="0">
                <a:solidFill>
                  <a:schemeClr val="tx1"/>
                </a:solidFill>
                <a:latin typeface="Calibri" panose="020F0502020204030204" pitchFamily="34" charset="0"/>
                <a:cs typeface="Calibri" panose="020F0502020204030204" pitchFamily="34" charset="0"/>
              </a:rPr>
              <a:t>prescribed by </a:t>
            </a:r>
            <a:r>
              <a:rPr lang="en-US" sz="2000" b="1" dirty="0">
                <a:solidFill>
                  <a:srgbClr val="960000"/>
                </a:solidFill>
                <a:latin typeface="Calibri" panose="020F0502020204030204" pitchFamily="34" charset="0"/>
                <a:cs typeface="Calibri" panose="020F0502020204030204" pitchFamily="34" charset="0"/>
              </a:rPr>
              <a:t>State Board of Education</a:t>
            </a:r>
            <a:r>
              <a:rPr lang="en-US" sz="2000" b="1" dirty="0">
                <a:latin typeface="Calibri" panose="020F0502020204030204" pitchFamily="34" charset="0"/>
                <a:cs typeface="Calibri" panose="020F0502020204030204" pitchFamily="34" charset="0"/>
              </a:rPr>
              <a:t>.</a:t>
            </a:r>
          </a:p>
        </p:txBody>
      </p:sp>
      <p:sp>
        <p:nvSpPr>
          <p:cNvPr id="5" name="Content Placeholder 4"/>
          <p:cNvSpPr>
            <a:spLocks noGrp="1"/>
          </p:cNvSpPr>
          <p:nvPr>
            <p:ph sz="half" idx="2"/>
          </p:nvPr>
        </p:nvSpPr>
        <p:spPr>
          <a:xfrm>
            <a:off x="4953000" y="914401"/>
            <a:ext cx="3733800" cy="5181600"/>
          </a:xfrm>
          <a:ln>
            <a:solidFill>
              <a:srgbClr val="002060"/>
            </a:solidFill>
          </a:ln>
        </p:spPr>
        <p:txBody>
          <a:bodyPr/>
          <a:lstStyle/>
          <a:p>
            <a:pPr marL="0" indent="0">
              <a:buNone/>
            </a:pPr>
            <a:r>
              <a:rPr lang="en-US" sz="2000" i="1" dirty="0">
                <a:solidFill>
                  <a:schemeClr val="tx1"/>
                </a:solidFill>
              </a:rPr>
              <a:t>N.J.A.C. 6A:10-8.1</a:t>
            </a:r>
          </a:p>
          <a:p>
            <a:pPr marL="0" indent="0">
              <a:buNone/>
            </a:pPr>
            <a:r>
              <a:rPr lang="en-US" sz="2000" b="1" dirty="0">
                <a:solidFill>
                  <a:schemeClr val="tx1"/>
                </a:solidFill>
                <a:latin typeface="Calibri" panose="020F0502020204030204" pitchFamily="34" charset="0"/>
                <a:cs typeface="Calibri" panose="020F0502020204030204" pitchFamily="34" charset="0"/>
              </a:rPr>
              <a:t>Annual performance report shall be prepared by </a:t>
            </a:r>
            <a:r>
              <a:rPr lang="en-US" sz="2000" b="1" dirty="0">
                <a:solidFill>
                  <a:srgbClr val="960000"/>
                </a:solidFill>
                <a:latin typeface="Calibri" panose="020F0502020204030204" pitchFamily="34" charset="0"/>
                <a:cs typeface="Calibri" panose="020F0502020204030204" pitchFamily="34" charset="0"/>
              </a:rPr>
              <a:t>July 1</a:t>
            </a:r>
            <a:r>
              <a:rPr lang="en-US" sz="2000" b="1" dirty="0">
                <a:latin typeface="Calibri" panose="020F0502020204030204" pitchFamily="34" charset="0"/>
                <a:cs typeface="Calibri" panose="020F0502020204030204" pitchFamily="34" charset="0"/>
              </a:rPr>
              <a:t> </a:t>
            </a:r>
            <a:r>
              <a:rPr lang="en-US" sz="2000" b="1" dirty="0">
                <a:solidFill>
                  <a:schemeClr val="tx1"/>
                </a:solidFill>
                <a:latin typeface="Calibri" panose="020F0502020204030204" pitchFamily="34" charset="0"/>
                <a:cs typeface="Calibri" panose="020F0502020204030204" pitchFamily="34" charset="0"/>
              </a:rPr>
              <a:t>by majority of Board’s total membership and shall include:</a:t>
            </a:r>
          </a:p>
          <a:p>
            <a:r>
              <a:rPr lang="en-US" sz="2000" b="1" dirty="0">
                <a:solidFill>
                  <a:schemeClr val="tx1"/>
                </a:solidFill>
                <a:latin typeface="Calibri" panose="020F0502020204030204" pitchFamily="34" charset="0"/>
                <a:cs typeface="Calibri" panose="020F0502020204030204" pitchFamily="34" charset="0"/>
              </a:rPr>
              <a:t>Areas of </a:t>
            </a:r>
            <a:r>
              <a:rPr lang="en-US" sz="2000" b="1" dirty="0">
                <a:solidFill>
                  <a:srgbClr val="960000"/>
                </a:solidFill>
                <a:latin typeface="Calibri" panose="020F0502020204030204" pitchFamily="34" charset="0"/>
                <a:cs typeface="Calibri" panose="020F0502020204030204" pitchFamily="34" charset="0"/>
              </a:rPr>
              <a:t>strength</a:t>
            </a:r>
          </a:p>
          <a:p>
            <a:r>
              <a:rPr lang="en-US" sz="2000" b="1" dirty="0">
                <a:solidFill>
                  <a:schemeClr val="tx1"/>
                </a:solidFill>
                <a:latin typeface="Calibri" panose="020F0502020204030204" pitchFamily="34" charset="0"/>
                <a:cs typeface="Calibri" panose="020F0502020204030204" pitchFamily="34" charset="0"/>
              </a:rPr>
              <a:t>Areas</a:t>
            </a:r>
            <a:r>
              <a:rPr lang="en-US" sz="2000" b="1" dirty="0">
                <a:latin typeface="Calibri" panose="020F0502020204030204" pitchFamily="34" charset="0"/>
                <a:cs typeface="Calibri" panose="020F0502020204030204" pitchFamily="34" charset="0"/>
              </a:rPr>
              <a:t> </a:t>
            </a:r>
            <a:r>
              <a:rPr lang="en-US" sz="2000" b="1" dirty="0">
                <a:solidFill>
                  <a:srgbClr val="960000"/>
                </a:solidFill>
                <a:latin typeface="Calibri" panose="020F0502020204030204" pitchFamily="34" charset="0"/>
                <a:cs typeface="Calibri" panose="020F0502020204030204" pitchFamily="34" charset="0"/>
              </a:rPr>
              <a:t>needing improvement</a:t>
            </a:r>
          </a:p>
          <a:p>
            <a:r>
              <a:rPr lang="en-US" sz="2000" b="1" dirty="0">
                <a:solidFill>
                  <a:schemeClr val="tx1"/>
                </a:solidFill>
                <a:latin typeface="Calibri" panose="020F0502020204030204" pitchFamily="34" charset="0"/>
                <a:cs typeface="Calibri" panose="020F0502020204030204" pitchFamily="34" charset="0"/>
              </a:rPr>
              <a:t>Recommendations for </a:t>
            </a:r>
            <a:r>
              <a:rPr lang="en-US" sz="2000" b="1" dirty="0">
                <a:solidFill>
                  <a:srgbClr val="960000"/>
                </a:solidFill>
                <a:latin typeface="Calibri" panose="020F0502020204030204" pitchFamily="34" charset="0"/>
                <a:cs typeface="Calibri" panose="020F0502020204030204" pitchFamily="34" charset="0"/>
              </a:rPr>
              <a:t>professional growth</a:t>
            </a:r>
          </a:p>
          <a:p>
            <a:r>
              <a:rPr lang="en-US" sz="2000" b="1" dirty="0">
                <a:solidFill>
                  <a:schemeClr val="tx1"/>
                </a:solidFill>
                <a:latin typeface="Calibri" panose="020F0502020204030204" pitchFamily="34" charset="0"/>
                <a:cs typeface="Calibri" panose="020F0502020204030204" pitchFamily="34" charset="0"/>
              </a:rPr>
              <a:t>Indicators of </a:t>
            </a:r>
            <a:r>
              <a:rPr lang="en-US" sz="2000" b="1" dirty="0">
                <a:solidFill>
                  <a:srgbClr val="960000"/>
                </a:solidFill>
                <a:latin typeface="Calibri" panose="020F0502020204030204" pitchFamily="34" charset="0"/>
                <a:cs typeface="Calibri" panose="020F0502020204030204" pitchFamily="34" charset="0"/>
              </a:rPr>
              <a:t>student</a:t>
            </a:r>
            <a:r>
              <a:rPr lang="en-US" sz="2000" b="1" dirty="0">
                <a:latin typeface="Calibri" panose="020F0502020204030204" pitchFamily="34" charset="0"/>
                <a:cs typeface="Calibri" panose="020F0502020204030204" pitchFamily="34" charset="0"/>
              </a:rPr>
              <a:t> </a:t>
            </a:r>
            <a:r>
              <a:rPr lang="en-US" sz="2000" b="1" dirty="0">
                <a:solidFill>
                  <a:srgbClr val="960000"/>
                </a:solidFill>
                <a:latin typeface="Calibri" panose="020F0502020204030204" pitchFamily="34" charset="0"/>
                <a:cs typeface="Calibri" panose="020F0502020204030204" pitchFamily="34" charset="0"/>
              </a:rPr>
              <a:t>progress</a:t>
            </a:r>
            <a:r>
              <a:rPr lang="en-US" sz="2000" b="1" dirty="0">
                <a:latin typeface="Calibri" panose="020F0502020204030204" pitchFamily="34" charset="0"/>
                <a:cs typeface="Calibri" panose="020F0502020204030204" pitchFamily="34" charset="0"/>
              </a:rPr>
              <a:t> </a:t>
            </a:r>
            <a:r>
              <a:rPr lang="en-US" sz="2000" b="1" dirty="0">
                <a:solidFill>
                  <a:schemeClr val="tx1"/>
                </a:solidFill>
                <a:latin typeface="Calibri" panose="020F0502020204030204" pitchFamily="34" charset="0"/>
                <a:cs typeface="Calibri" panose="020F0502020204030204" pitchFamily="34" charset="0"/>
              </a:rPr>
              <a:t>and growth </a:t>
            </a:r>
          </a:p>
          <a:p>
            <a:pPr marL="0" indent="0">
              <a:buNone/>
            </a:pPr>
            <a:endParaRPr lang="en-US" sz="2000" b="1" dirty="0">
              <a:latin typeface="Calibri" panose="020F0502020204030204" pitchFamily="34" charset="0"/>
              <a:cs typeface="Calibri" panose="020F0502020204030204" pitchFamily="34" charset="0"/>
            </a:endParaRPr>
          </a:p>
          <a:p>
            <a:pPr marL="0" indent="0">
              <a:buNone/>
            </a:pPr>
            <a:r>
              <a:rPr lang="en-US" sz="2000" b="1" dirty="0">
                <a:solidFill>
                  <a:schemeClr val="tx1"/>
                </a:solidFill>
                <a:latin typeface="Calibri" panose="020F0502020204030204" pitchFamily="34" charset="0"/>
                <a:cs typeface="Calibri" panose="020F0502020204030204" pitchFamily="34" charset="0"/>
              </a:rPr>
              <a:t>Summary conference meeting shall include a majority of the total Board membership.</a:t>
            </a:r>
          </a:p>
        </p:txBody>
      </p:sp>
    </p:spTree>
    <p:extLst>
      <p:ext uri="{BB962C8B-B14F-4D97-AF65-F5344CB8AC3E}">
        <p14:creationId xmlns:p14="http://schemas.microsoft.com/office/powerpoint/2010/main" val="74726877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NJQSAC Requirements</a:t>
            </a:r>
          </a:p>
        </p:txBody>
      </p:sp>
      <p:graphicFrame>
        <p:nvGraphicFramePr>
          <p:cNvPr id="7" name="Content Placeholder 6"/>
          <p:cNvGraphicFramePr>
            <a:graphicFrameLocks noGrp="1" noChangeAspect="1"/>
          </p:cNvGraphicFramePr>
          <p:nvPr>
            <p:ph idx="1"/>
          </p:nvPr>
        </p:nvGraphicFramePr>
        <p:xfrm>
          <a:off x="1082350" y="867790"/>
          <a:ext cx="6864350" cy="4830763"/>
        </p:xfrm>
        <a:graphic>
          <a:graphicData uri="http://schemas.openxmlformats.org/presentationml/2006/ole">
            <mc:AlternateContent xmlns:mc="http://schemas.openxmlformats.org/markup-compatibility/2006">
              <mc:Choice xmlns:v="urn:schemas-microsoft-com:vml" Requires="v">
                <p:oleObj spid="_x0000_s1026" name="Document" r:id="rId3" imgW="8494270" imgH="5978048" progId="Word.Document.8">
                  <p:embed/>
                </p:oleObj>
              </mc:Choice>
              <mc:Fallback>
                <p:oleObj name="Document" r:id="rId3" imgW="8494270" imgH="5978048" progId="Word.Document.8">
                  <p:embed/>
                  <p:pic>
                    <p:nvPicPr>
                      <p:cNvPr id="7" name="Content Placeholder 6"/>
                      <p:cNvPicPr/>
                      <p:nvPr/>
                    </p:nvPicPr>
                    <p:blipFill>
                      <a:blip r:embed="rId4"/>
                      <a:stretch>
                        <a:fillRect/>
                      </a:stretch>
                    </p:blipFill>
                    <p:spPr>
                      <a:xfrm>
                        <a:off x="1082350" y="867790"/>
                        <a:ext cx="6864350" cy="4830763"/>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02319129-4687-9E47-E925-151819986526}"/>
              </a:ext>
            </a:extLst>
          </p:cNvPr>
          <p:cNvSpPr txBox="1"/>
          <p:nvPr/>
        </p:nvSpPr>
        <p:spPr>
          <a:xfrm>
            <a:off x="1358283" y="5698553"/>
            <a:ext cx="5894562" cy="523220"/>
          </a:xfrm>
          <a:prstGeom prst="rect">
            <a:avLst/>
          </a:prstGeom>
          <a:noFill/>
        </p:spPr>
        <p:txBody>
          <a:bodyPr wrap="none" rtlCol="0">
            <a:spAutoFit/>
          </a:bodyPr>
          <a:lstStyle/>
          <a:p>
            <a:r>
              <a:rPr lang="en-US" dirty="0">
                <a:solidFill>
                  <a:srgbClr val="990000"/>
                </a:solidFill>
              </a:rPr>
              <a:t>Evidence of training:  Governance 1</a:t>
            </a:r>
          </a:p>
          <a:p>
            <a:r>
              <a:rPr lang="en-US" dirty="0">
                <a:solidFill>
                  <a:srgbClr val="990000"/>
                </a:solidFill>
              </a:rPr>
              <a:t>July 1 evidence – dated and signed copy of evaluation, meeting minutes</a:t>
            </a:r>
          </a:p>
        </p:txBody>
      </p:sp>
    </p:spTree>
    <p:extLst>
      <p:ext uri="{BB962C8B-B14F-4D97-AF65-F5344CB8AC3E}">
        <p14:creationId xmlns:p14="http://schemas.microsoft.com/office/powerpoint/2010/main" val="387686638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Evaluation Process</a:t>
            </a:r>
          </a:p>
        </p:txBody>
      </p:sp>
      <p:sp>
        <p:nvSpPr>
          <p:cNvPr id="3" name="Content Placeholder 2"/>
          <p:cNvSpPr>
            <a:spLocks noGrp="1"/>
          </p:cNvSpPr>
          <p:nvPr>
            <p:ph idx="1"/>
          </p:nvPr>
        </p:nvSpPr>
        <p:spPr/>
        <p:txBody>
          <a:bodyPr/>
          <a:lstStyle/>
          <a:p>
            <a:pPr marL="0" indent="0">
              <a:buNone/>
            </a:pPr>
            <a:r>
              <a:rPr lang="en-US" dirty="0"/>
              <a:t> </a:t>
            </a:r>
          </a:p>
        </p:txBody>
      </p:sp>
      <p:sp>
        <p:nvSpPr>
          <p:cNvPr id="4" name="Rectangle 3"/>
          <p:cNvSpPr/>
          <p:nvPr/>
        </p:nvSpPr>
        <p:spPr bwMode="auto">
          <a:xfrm>
            <a:off x="1143000" y="1447800"/>
            <a:ext cx="1752600" cy="533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ea typeface="ＭＳ Ｐゴシック" charset="0"/>
              </a:rPr>
              <a:t>District Goal Setting and Action Plans</a:t>
            </a:r>
          </a:p>
        </p:txBody>
      </p:sp>
      <p:sp>
        <p:nvSpPr>
          <p:cNvPr id="5" name="Rectangle 4"/>
          <p:cNvSpPr/>
          <p:nvPr/>
        </p:nvSpPr>
        <p:spPr bwMode="auto">
          <a:xfrm>
            <a:off x="3969613" y="1435963"/>
            <a:ext cx="1562100" cy="53340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ea typeface="ＭＳ Ｐゴシック" charset="0"/>
              </a:rPr>
              <a:t>District Goals</a:t>
            </a:r>
          </a:p>
          <a:p>
            <a:pPr marL="0" marR="0" indent="0" algn="ctr" defTabSz="914400" rtl="0" eaLnBrk="1" fontAlgn="base" latinLnBrk="0" hangingPunct="1">
              <a:lnSpc>
                <a:spcPct val="100000"/>
              </a:lnSpc>
              <a:spcBef>
                <a:spcPct val="0"/>
              </a:spcBef>
              <a:spcAft>
                <a:spcPct val="0"/>
              </a:spcAft>
              <a:buClrTx/>
              <a:buSzTx/>
              <a:buFontTx/>
              <a:buNone/>
              <a:tabLst/>
            </a:pPr>
            <a:r>
              <a:rPr lang="en-US" sz="1200" b="1" dirty="0">
                <a:solidFill>
                  <a:srgbClr val="000000"/>
                </a:solidFill>
                <a:latin typeface="Arial" charset="0"/>
                <a:ea typeface="ＭＳ Ｐゴシック" charset="0"/>
              </a:rPr>
              <a:t>Progress Updates</a:t>
            </a:r>
            <a:endParaRPr kumimoji="0" lang="en-US" sz="1200" b="1" i="0" u="none" strike="noStrike" cap="none" normalizeH="0" baseline="0" dirty="0">
              <a:ln>
                <a:noFill/>
              </a:ln>
              <a:solidFill>
                <a:srgbClr val="000000"/>
              </a:solidFill>
              <a:effectLst/>
              <a:latin typeface="Arial" charset="0"/>
              <a:ea typeface="ＭＳ Ｐゴシック" charset="0"/>
            </a:endParaRPr>
          </a:p>
        </p:txBody>
      </p:sp>
      <p:sp>
        <p:nvSpPr>
          <p:cNvPr id="6" name="Rectangle 5"/>
          <p:cNvSpPr/>
          <p:nvPr/>
        </p:nvSpPr>
        <p:spPr bwMode="auto">
          <a:xfrm>
            <a:off x="6605726" y="1413165"/>
            <a:ext cx="2057400" cy="568036"/>
          </a:xfrm>
          <a:prstGeom prst="rect">
            <a:avLst/>
          </a:prstGeom>
          <a:noFill/>
          <a:ln>
            <a:solidFill>
              <a:schemeClr val="accent4"/>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ea typeface="ＭＳ Ｐゴシック" charset="0"/>
              </a:rPr>
              <a:t>Superintendent</a:t>
            </a:r>
          </a:p>
          <a:p>
            <a:pPr marL="0" marR="0" indent="0" algn="ctr" defTabSz="914400" rtl="0" eaLnBrk="1" fontAlgn="base" latinLnBrk="0" hangingPunct="1">
              <a:lnSpc>
                <a:spcPct val="100000"/>
              </a:lnSpc>
              <a:spcBef>
                <a:spcPct val="0"/>
              </a:spcBef>
              <a:spcAft>
                <a:spcPct val="0"/>
              </a:spcAft>
              <a:buClrTx/>
              <a:buSzTx/>
              <a:buFontTx/>
              <a:buNone/>
              <a:tabLst/>
            </a:pPr>
            <a:r>
              <a:rPr lang="en-US" sz="1200" b="1" dirty="0">
                <a:solidFill>
                  <a:srgbClr val="000000"/>
                </a:solidFill>
                <a:latin typeface="Arial" charset="0"/>
                <a:ea typeface="ＭＳ Ｐゴシック" charset="0"/>
              </a:rPr>
              <a:t>Evaluation Pre-Conference</a:t>
            </a:r>
            <a:endParaRPr kumimoji="0" lang="en-US" sz="1200" b="1" i="0" u="none" strike="noStrike" cap="none" normalizeH="0" baseline="0" dirty="0">
              <a:ln>
                <a:noFill/>
              </a:ln>
              <a:solidFill>
                <a:srgbClr val="000000"/>
              </a:solidFill>
              <a:effectLst/>
              <a:latin typeface="Arial" charset="0"/>
              <a:ea typeface="ＭＳ Ｐゴシック" charset="0"/>
            </a:endParaRPr>
          </a:p>
        </p:txBody>
      </p:sp>
      <p:sp>
        <p:nvSpPr>
          <p:cNvPr id="7" name="Rectangle 6"/>
          <p:cNvSpPr/>
          <p:nvPr/>
        </p:nvSpPr>
        <p:spPr bwMode="auto">
          <a:xfrm>
            <a:off x="1181100" y="2663030"/>
            <a:ext cx="1676400" cy="244236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FF0000"/>
              </a:solidFill>
              <a:effectLst/>
              <a:latin typeface="Arial" charset="0"/>
              <a:ea typeface="ＭＳ Ｐゴシック" charset="0"/>
            </a:endParaRPr>
          </a:p>
          <a:p>
            <a:pPr marL="0" marR="0" indent="0" algn="ctr" defTabSz="914400" rtl="0" eaLnBrk="1" fontAlgn="base" latinLnBrk="0" hangingPunct="1">
              <a:lnSpc>
                <a:spcPct val="100000"/>
              </a:lnSpc>
              <a:spcBef>
                <a:spcPct val="0"/>
              </a:spcBef>
              <a:spcAft>
                <a:spcPts val="600"/>
              </a:spcAft>
              <a:buClrTx/>
              <a:buSzTx/>
              <a:buFontTx/>
              <a:buNone/>
              <a:tabLst/>
            </a:pPr>
            <a:r>
              <a:rPr kumimoji="0" lang="en-US" sz="1200" b="1" i="0" u="sng" strike="noStrike" cap="none" normalizeH="0" baseline="0" dirty="0">
                <a:ln>
                  <a:noFill/>
                </a:ln>
                <a:solidFill>
                  <a:srgbClr val="002060"/>
                </a:solidFill>
                <a:effectLst/>
                <a:latin typeface="Arial" charset="0"/>
                <a:ea typeface="ＭＳ Ｐゴシック" charset="0"/>
              </a:rPr>
              <a:t>BOE</a:t>
            </a:r>
          </a:p>
          <a:p>
            <a:pPr marL="0" marR="0" indent="0" algn="ctr" defTabSz="914400" rtl="0" eaLnBrk="1" fontAlgn="base" latinLnBrk="0" hangingPunct="1">
              <a:lnSpc>
                <a:spcPct val="100000"/>
              </a:lnSpc>
              <a:spcBef>
                <a:spcPct val="0"/>
              </a:spcBef>
              <a:spcAft>
                <a:spcPts val="600"/>
              </a:spcAft>
              <a:buClrTx/>
              <a:buSzTx/>
              <a:buFontTx/>
              <a:buNone/>
              <a:tabLst/>
            </a:pPr>
            <a:r>
              <a:rPr kumimoji="0" lang="en-US" sz="1200" b="1" i="0" u="none" strike="noStrike" cap="none" normalizeH="0" baseline="0" dirty="0">
                <a:ln>
                  <a:noFill/>
                </a:ln>
                <a:solidFill>
                  <a:srgbClr val="000000"/>
                </a:solidFill>
                <a:effectLst/>
                <a:latin typeface="Arial" charset="0"/>
                <a:ea typeface="ＭＳ Ｐゴシック" charset="0"/>
              </a:rPr>
              <a:t>Non-</a:t>
            </a:r>
            <a:r>
              <a:rPr kumimoji="0" lang="en-US" sz="1200" b="1" i="0" u="none" strike="noStrike" cap="none" normalizeH="0" dirty="0">
                <a:ln>
                  <a:noFill/>
                </a:ln>
                <a:solidFill>
                  <a:srgbClr val="000000"/>
                </a:solidFill>
                <a:effectLst/>
                <a:latin typeface="Arial" charset="0"/>
                <a:ea typeface="ＭＳ Ｐゴシック" charset="0"/>
              </a:rPr>
              <a:t>conflicted Board Members Meet to Review Compiled Superintendent Evaluation Results and Develop Majority Opinion Annual Performance Report</a:t>
            </a:r>
            <a:endParaRPr kumimoji="0" lang="en-US" sz="1200" b="1" i="0" u="none" strike="noStrike" cap="none" normalizeH="0" baseline="0" dirty="0">
              <a:ln>
                <a:noFill/>
              </a:ln>
              <a:solidFill>
                <a:srgbClr val="000000"/>
              </a:solidFill>
              <a:effectLst/>
              <a:latin typeface="Arial" charset="0"/>
              <a:ea typeface="ＭＳ Ｐゴシック" charset="0"/>
            </a:endParaRPr>
          </a:p>
        </p:txBody>
      </p:sp>
      <p:cxnSp>
        <p:nvCxnSpPr>
          <p:cNvPr id="9" name="Straight Arrow Connector 8"/>
          <p:cNvCxnSpPr/>
          <p:nvPr/>
        </p:nvCxnSpPr>
        <p:spPr bwMode="auto">
          <a:xfrm>
            <a:off x="3048000" y="1714500"/>
            <a:ext cx="838200" cy="1"/>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sp>
        <p:nvSpPr>
          <p:cNvPr id="15" name="Rectangle 14"/>
          <p:cNvSpPr/>
          <p:nvPr/>
        </p:nvSpPr>
        <p:spPr bwMode="auto">
          <a:xfrm>
            <a:off x="4038599" y="2663030"/>
            <a:ext cx="1493113" cy="114697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ts val="600"/>
              </a:spcAft>
              <a:buClrTx/>
              <a:buSzTx/>
              <a:buFontTx/>
              <a:buNone/>
              <a:tabLst/>
            </a:pPr>
            <a:r>
              <a:rPr lang="en-US" sz="1200" b="1" u="sng" dirty="0">
                <a:solidFill>
                  <a:srgbClr val="002060"/>
                </a:solidFill>
                <a:latin typeface="Arial" charset="0"/>
                <a:ea typeface="ＭＳ Ｐゴシック" charset="0"/>
              </a:rPr>
              <a:t>BOE</a:t>
            </a:r>
          </a:p>
          <a:p>
            <a:pPr marL="0" marR="0" indent="0" algn="ctr" defTabSz="914400" rtl="0" eaLnBrk="1" fontAlgn="base" latinLnBrk="0" hangingPunct="1">
              <a:lnSpc>
                <a:spcPct val="100000"/>
              </a:lnSpc>
              <a:spcBef>
                <a:spcPct val="0"/>
              </a:spcBef>
              <a:spcAft>
                <a:spcPts val="600"/>
              </a:spcAft>
              <a:buClrTx/>
              <a:buSzTx/>
              <a:buFontTx/>
              <a:buNone/>
              <a:tabLst/>
            </a:pPr>
            <a:r>
              <a:rPr kumimoji="0" lang="en-US" sz="1200" b="1" i="0" u="none" strike="noStrike" cap="none" normalizeH="0" baseline="0" dirty="0">
                <a:ln>
                  <a:noFill/>
                </a:ln>
                <a:solidFill>
                  <a:srgbClr val="000000"/>
                </a:solidFill>
                <a:effectLst/>
                <a:latin typeface="Arial" charset="0"/>
                <a:ea typeface="ＭＳ Ｐゴシック" charset="0"/>
              </a:rPr>
              <a:t>Completes</a:t>
            </a:r>
            <a:r>
              <a:rPr kumimoji="0" lang="en-US" sz="1200" b="1" i="0" u="none" strike="noStrike" cap="none" normalizeH="0" dirty="0">
                <a:ln>
                  <a:noFill/>
                </a:ln>
                <a:solidFill>
                  <a:srgbClr val="000000"/>
                </a:solidFill>
                <a:effectLst/>
                <a:latin typeface="Arial" charset="0"/>
                <a:ea typeface="ＭＳ Ｐゴシック" charset="0"/>
              </a:rPr>
              <a:t> Individual superintendent Evaluations</a:t>
            </a:r>
            <a:endParaRPr kumimoji="0" lang="en-US" sz="1200" b="1" i="0" u="none" strike="noStrike" cap="none" normalizeH="0" baseline="0" dirty="0">
              <a:ln>
                <a:noFill/>
              </a:ln>
              <a:solidFill>
                <a:srgbClr val="000000"/>
              </a:solidFill>
              <a:effectLst/>
              <a:latin typeface="Arial" charset="0"/>
              <a:ea typeface="ＭＳ Ｐゴシック" charset="0"/>
            </a:endParaRPr>
          </a:p>
        </p:txBody>
      </p:sp>
      <p:sp>
        <p:nvSpPr>
          <p:cNvPr id="16" name="Rectangle 15"/>
          <p:cNvSpPr/>
          <p:nvPr/>
        </p:nvSpPr>
        <p:spPr bwMode="auto">
          <a:xfrm>
            <a:off x="6096000" y="2663030"/>
            <a:ext cx="2567126" cy="114697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ts val="600"/>
              </a:spcAft>
              <a:buClrTx/>
              <a:buSzTx/>
              <a:buFontTx/>
              <a:buNone/>
              <a:tabLst/>
            </a:pPr>
            <a:r>
              <a:rPr kumimoji="0" lang="en-US" sz="1200" b="1" i="0" u="sng" strike="noStrike" cap="none" normalizeH="0" baseline="0" dirty="0">
                <a:ln>
                  <a:noFill/>
                </a:ln>
                <a:solidFill>
                  <a:srgbClr val="002060"/>
                </a:solidFill>
                <a:effectLst/>
                <a:latin typeface="Arial" charset="0"/>
                <a:ea typeface="ＭＳ Ｐゴシック" charset="0"/>
              </a:rPr>
              <a:t>Superintendent</a:t>
            </a:r>
          </a:p>
          <a:p>
            <a:pPr marL="0" marR="0" indent="0" algn="ctr" defTabSz="914400" rtl="0" eaLnBrk="1" fontAlgn="base" latinLnBrk="0" hangingPunct="1">
              <a:lnSpc>
                <a:spcPct val="100000"/>
              </a:lnSpc>
              <a:spcBef>
                <a:spcPct val="0"/>
              </a:spcBef>
              <a:spcAft>
                <a:spcPts val="600"/>
              </a:spcAft>
              <a:buClrTx/>
              <a:buSzTx/>
              <a:buFontTx/>
              <a:buNone/>
              <a:tabLst/>
            </a:pPr>
            <a:r>
              <a:rPr lang="en-US" sz="1200" b="1" dirty="0">
                <a:solidFill>
                  <a:srgbClr val="000000"/>
                </a:solidFill>
                <a:latin typeface="Arial" charset="0"/>
                <a:ea typeface="ＭＳ Ｐゴシック" charset="0"/>
              </a:rPr>
              <a:t>Completes District Goals </a:t>
            </a:r>
          </a:p>
          <a:p>
            <a:pPr marL="0" marR="0" indent="0" algn="ctr" defTabSz="914400" rtl="0" eaLnBrk="1" fontAlgn="base" latinLnBrk="0" hangingPunct="1">
              <a:lnSpc>
                <a:spcPct val="100000"/>
              </a:lnSpc>
              <a:spcBef>
                <a:spcPct val="0"/>
              </a:spcBef>
              <a:spcAft>
                <a:spcPct val="0"/>
              </a:spcAft>
              <a:buClrTx/>
              <a:buSzTx/>
              <a:buFontTx/>
              <a:buNone/>
              <a:tabLst/>
            </a:pPr>
            <a:r>
              <a:rPr lang="en-US" sz="1200" b="1" dirty="0">
                <a:solidFill>
                  <a:srgbClr val="000000"/>
                </a:solidFill>
                <a:latin typeface="Arial" charset="0"/>
                <a:ea typeface="ＭＳ Ｐゴシック" charset="0"/>
              </a:rPr>
              <a:t>Self-Assessment and Evidence </a:t>
            </a:r>
          </a:p>
          <a:p>
            <a:pPr marL="0" marR="0" indent="0" algn="ctr" defTabSz="914400" rtl="0" eaLnBrk="1" fontAlgn="base" latinLnBrk="0" hangingPunct="1">
              <a:lnSpc>
                <a:spcPct val="100000"/>
              </a:lnSpc>
              <a:spcBef>
                <a:spcPct val="0"/>
              </a:spcBef>
              <a:spcAft>
                <a:spcPct val="0"/>
              </a:spcAft>
              <a:buClrTx/>
              <a:buSzTx/>
              <a:buFontTx/>
              <a:buNone/>
              <a:tabLst/>
            </a:pPr>
            <a:r>
              <a:rPr lang="en-US" sz="1200" b="1" dirty="0">
                <a:solidFill>
                  <a:srgbClr val="000000"/>
                </a:solidFill>
                <a:latin typeface="Arial" charset="0"/>
                <a:ea typeface="ＭＳ Ｐゴシック" charset="0"/>
              </a:rPr>
              <a:t>for Leadership Standards</a:t>
            </a:r>
            <a:endParaRPr kumimoji="0" lang="en-US" sz="1200" b="1" i="0" u="none" strike="noStrike" cap="none" normalizeH="0" baseline="0" dirty="0">
              <a:ln>
                <a:noFill/>
              </a:ln>
              <a:solidFill>
                <a:srgbClr val="000000"/>
              </a:solidFill>
              <a:effectLst/>
              <a:latin typeface="Arial" charset="0"/>
              <a:ea typeface="ＭＳ Ｐゴシック" charset="0"/>
            </a:endParaRPr>
          </a:p>
        </p:txBody>
      </p:sp>
      <p:sp>
        <p:nvSpPr>
          <p:cNvPr id="17" name="Rectangle 16"/>
          <p:cNvSpPr/>
          <p:nvPr/>
        </p:nvSpPr>
        <p:spPr bwMode="auto">
          <a:xfrm>
            <a:off x="3733800" y="4305301"/>
            <a:ext cx="2362200" cy="125729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Aft>
                <a:spcPts val="600"/>
              </a:spcAft>
              <a:buClrTx/>
              <a:buSzTx/>
              <a:buFontTx/>
              <a:buNone/>
              <a:tabLst/>
            </a:pPr>
            <a:r>
              <a:rPr kumimoji="0" lang="en-US" sz="1200" b="1" i="0" u="sng" strike="noStrike" cap="none" normalizeH="0" baseline="0" dirty="0">
                <a:ln>
                  <a:noFill/>
                </a:ln>
                <a:solidFill>
                  <a:srgbClr val="002060"/>
                </a:solidFill>
                <a:effectLst/>
                <a:latin typeface="Arial" charset="0"/>
                <a:ea typeface="ＭＳ Ｐゴシック" charset="0"/>
              </a:rPr>
              <a:t>Annual Summary Conference</a:t>
            </a:r>
          </a:p>
          <a:p>
            <a:pPr marL="0" marR="0" indent="0" algn="ctr" defTabSz="914400" rtl="0" eaLnBrk="1" fontAlgn="base" latinLnBrk="0" hangingPunct="1">
              <a:lnSpc>
                <a:spcPct val="100000"/>
              </a:lnSpc>
              <a:spcAft>
                <a:spcPts val="600"/>
              </a:spcAft>
              <a:buClrTx/>
              <a:buSzTx/>
              <a:buFontTx/>
              <a:buNone/>
              <a:tabLst/>
            </a:pPr>
            <a:r>
              <a:rPr kumimoji="0" lang="en-US" sz="1200" b="1" i="0" u="none" strike="noStrike" cap="none" normalizeH="0" dirty="0">
                <a:ln>
                  <a:noFill/>
                </a:ln>
                <a:solidFill>
                  <a:srgbClr val="000000"/>
                </a:solidFill>
                <a:effectLst/>
                <a:latin typeface="Arial" charset="0"/>
                <a:ea typeface="ＭＳ Ｐゴシック" charset="0"/>
              </a:rPr>
              <a:t>Non-Conflicted Board Members Meet with Superintendent to Discuss Annual Performance Report</a:t>
            </a:r>
            <a:endParaRPr kumimoji="0" lang="en-US" sz="1200" b="1" i="0" u="none" strike="noStrike" cap="none" normalizeH="0" baseline="0" dirty="0">
              <a:ln>
                <a:noFill/>
              </a:ln>
              <a:solidFill>
                <a:srgbClr val="000000"/>
              </a:solidFill>
              <a:effectLst/>
              <a:latin typeface="Arial" charset="0"/>
              <a:ea typeface="ＭＳ Ｐゴシック" charset="0"/>
            </a:endParaRPr>
          </a:p>
        </p:txBody>
      </p:sp>
      <p:sp>
        <p:nvSpPr>
          <p:cNvPr id="18" name="Rectangle 17"/>
          <p:cNvSpPr/>
          <p:nvPr/>
        </p:nvSpPr>
        <p:spPr bwMode="auto">
          <a:xfrm>
            <a:off x="6705600" y="4503667"/>
            <a:ext cx="1981200" cy="1058933"/>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ts val="600"/>
              </a:spcAft>
              <a:buClrTx/>
              <a:buSzTx/>
              <a:buFontTx/>
              <a:buNone/>
              <a:tabLst/>
            </a:pPr>
            <a:r>
              <a:rPr kumimoji="0" lang="en-US" sz="1200" b="1" i="0" u="sng" strike="noStrike" cap="none" normalizeH="0" baseline="0" dirty="0">
                <a:ln>
                  <a:noFill/>
                </a:ln>
                <a:solidFill>
                  <a:srgbClr val="002060"/>
                </a:solidFill>
                <a:effectLst/>
                <a:latin typeface="Arial" charset="0"/>
                <a:ea typeface="ＭＳ Ｐゴシック" charset="0"/>
              </a:rPr>
              <a:t>Board President and Superintendent</a:t>
            </a:r>
          </a:p>
          <a:p>
            <a:pPr marL="0" marR="0" indent="0" algn="ctr" defTabSz="914400" rtl="0" eaLnBrk="1" fontAlgn="base" latinLnBrk="0" hangingPunct="1">
              <a:lnSpc>
                <a:spcPct val="100000"/>
              </a:lnSpc>
              <a:spcBef>
                <a:spcPct val="0"/>
              </a:spcBef>
              <a:spcAft>
                <a:spcPts val="600"/>
              </a:spcAft>
              <a:buClrTx/>
              <a:buSzTx/>
              <a:buFontTx/>
              <a:buNone/>
              <a:tabLst/>
            </a:pPr>
            <a:r>
              <a:rPr lang="en-US" sz="1200" b="1" dirty="0">
                <a:solidFill>
                  <a:srgbClr val="000000"/>
                </a:solidFill>
                <a:latin typeface="Arial" charset="0"/>
                <a:ea typeface="ＭＳ Ｐゴシック" charset="0"/>
              </a:rPr>
              <a:t>Sign and Date the Annual </a:t>
            </a:r>
            <a:br>
              <a:rPr lang="en-US" sz="1200" b="1" dirty="0">
                <a:solidFill>
                  <a:srgbClr val="000000"/>
                </a:solidFill>
                <a:latin typeface="Arial" charset="0"/>
                <a:ea typeface="ＭＳ Ｐゴシック" charset="0"/>
              </a:rPr>
            </a:br>
            <a:r>
              <a:rPr lang="en-US" sz="1200" b="1" dirty="0">
                <a:solidFill>
                  <a:srgbClr val="000000"/>
                </a:solidFill>
                <a:latin typeface="Arial" charset="0"/>
                <a:ea typeface="ＭＳ Ｐゴシック" charset="0"/>
              </a:rPr>
              <a:t>Performance Report</a:t>
            </a:r>
            <a:endParaRPr kumimoji="0" lang="en-US" sz="1200" b="1" i="0" u="none" strike="noStrike" cap="none" normalizeH="0" baseline="0" dirty="0">
              <a:ln>
                <a:noFill/>
              </a:ln>
              <a:solidFill>
                <a:srgbClr val="000000"/>
              </a:solidFill>
              <a:effectLst/>
              <a:latin typeface="Arial" charset="0"/>
              <a:ea typeface="ＭＳ Ｐゴシック" charset="0"/>
            </a:endParaRPr>
          </a:p>
        </p:txBody>
      </p:sp>
      <p:cxnSp>
        <p:nvCxnSpPr>
          <p:cNvPr id="20" name="Straight Arrow Connector 19"/>
          <p:cNvCxnSpPr/>
          <p:nvPr/>
        </p:nvCxnSpPr>
        <p:spPr bwMode="auto">
          <a:xfrm>
            <a:off x="5715000" y="1714500"/>
            <a:ext cx="762000" cy="0"/>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p:nvPr/>
        </p:nvCxnSpPr>
        <p:spPr bwMode="auto">
          <a:xfrm>
            <a:off x="7543800" y="2057400"/>
            <a:ext cx="0" cy="531415"/>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31" name="Straight Arrow Connector 30"/>
          <p:cNvCxnSpPr/>
          <p:nvPr/>
        </p:nvCxnSpPr>
        <p:spPr bwMode="auto">
          <a:xfrm flipH="1">
            <a:off x="5638800" y="3131413"/>
            <a:ext cx="304800" cy="3606"/>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36" name="Straight Arrow Connector 35"/>
          <p:cNvCxnSpPr/>
          <p:nvPr/>
        </p:nvCxnSpPr>
        <p:spPr bwMode="auto">
          <a:xfrm flipH="1">
            <a:off x="3048000" y="3236515"/>
            <a:ext cx="838200" cy="0"/>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39" name="Straight Arrow Connector 38"/>
          <p:cNvCxnSpPr/>
          <p:nvPr/>
        </p:nvCxnSpPr>
        <p:spPr bwMode="auto">
          <a:xfrm>
            <a:off x="3048000" y="4876800"/>
            <a:ext cx="457200" cy="0"/>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42" name="Straight Arrow Connector 41"/>
          <p:cNvCxnSpPr/>
          <p:nvPr/>
        </p:nvCxnSpPr>
        <p:spPr bwMode="auto">
          <a:xfrm>
            <a:off x="6248400" y="4995033"/>
            <a:ext cx="357326" cy="0"/>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sp>
        <p:nvSpPr>
          <p:cNvPr id="8" name="Explosion: 8 Points 7">
            <a:extLst>
              <a:ext uri="{FF2B5EF4-FFF2-40B4-BE49-F238E27FC236}">
                <a16:creationId xmlns:a16="http://schemas.microsoft.com/office/drawing/2014/main" id="{4CB409FD-69D4-0966-E16A-DF24D46E523B}"/>
              </a:ext>
            </a:extLst>
          </p:cNvPr>
          <p:cNvSpPr>
            <a:spLocks noChangeAspect="1"/>
          </p:cNvSpPr>
          <p:nvPr/>
        </p:nvSpPr>
        <p:spPr>
          <a:xfrm>
            <a:off x="8289521" y="1269510"/>
            <a:ext cx="365760" cy="365760"/>
          </a:xfrm>
          <a:prstGeom prst="irregularSeal1">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24431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4"/>
          <p:cNvPicPr preferRelativeResize="0"/>
          <p:nvPr/>
        </p:nvPicPr>
        <p:blipFill rotWithShape="1">
          <a:blip r:embed="rId3">
            <a:alphaModFix/>
          </a:blip>
          <a:srcRect/>
          <a:stretch/>
        </p:blipFill>
        <p:spPr>
          <a:xfrm>
            <a:off x="0" y="-39419"/>
            <a:ext cx="9144000" cy="6386420"/>
          </a:xfrm>
          <a:prstGeom prst="rect">
            <a:avLst/>
          </a:prstGeom>
          <a:noFill/>
          <a:ln>
            <a:noFill/>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674C92-6BBB-5225-F385-9FF8BFB5A823}"/>
              </a:ext>
            </a:extLst>
          </p:cNvPr>
          <p:cNvPicPr>
            <a:picLocks noChangeAspect="1"/>
          </p:cNvPicPr>
          <p:nvPr/>
        </p:nvPicPr>
        <p:blipFill>
          <a:blip r:embed="rId2"/>
          <a:stretch>
            <a:fillRect/>
          </a:stretch>
        </p:blipFill>
        <p:spPr>
          <a:xfrm>
            <a:off x="0" y="11626"/>
            <a:ext cx="9144000" cy="6373091"/>
          </a:xfrm>
          <a:prstGeom prst="rect">
            <a:avLst/>
          </a:prstGeom>
        </p:spPr>
      </p:pic>
    </p:spTree>
    <p:extLst>
      <p:ext uri="{BB962C8B-B14F-4D97-AF65-F5344CB8AC3E}">
        <p14:creationId xmlns:p14="http://schemas.microsoft.com/office/powerpoint/2010/main" val="25380265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CC4C2C-DEC9-B54D-99B9-7CDADC027E1A}"/>
              </a:ext>
            </a:extLst>
          </p:cNvPr>
          <p:cNvSpPr>
            <a:spLocks noGrp="1"/>
          </p:cNvSpPr>
          <p:nvPr>
            <p:ph type="title"/>
          </p:nvPr>
        </p:nvSpPr>
        <p:spPr>
          <a:xfrm>
            <a:off x="762000" y="152400"/>
            <a:ext cx="7696200" cy="647700"/>
          </a:xfrm>
          <a:ln>
            <a:noFill/>
            <a:miter lim="800000"/>
            <a:headEnd/>
            <a:tailEnd/>
          </a:ln>
        </p:spPr>
        <p:txBody>
          <a:bodyPr/>
          <a:lstStyle/>
          <a:p>
            <a:r>
              <a:rPr lang="en-US" altLang="en-US" sz="3200" dirty="0">
                <a:solidFill>
                  <a:schemeClr val="tx1"/>
                </a:solidFill>
                <a:latin typeface="Calibri" panose="020F0502020204030204" pitchFamily="34" charset="0"/>
                <a:cs typeface="Calibri" panose="020F0502020204030204" pitchFamily="34" charset="0"/>
              </a:rPr>
              <a:t>Who Enforces the Act?</a:t>
            </a:r>
          </a:p>
        </p:txBody>
      </p:sp>
      <p:sp>
        <p:nvSpPr>
          <p:cNvPr id="5" name="TextBox 4">
            <a:extLst>
              <a:ext uri="{FF2B5EF4-FFF2-40B4-BE49-F238E27FC236}">
                <a16:creationId xmlns:a16="http://schemas.microsoft.com/office/drawing/2014/main" id="{52C58F32-9472-40E1-35E3-EF4DA8C71FB9}"/>
              </a:ext>
            </a:extLst>
          </p:cNvPr>
          <p:cNvSpPr txBox="1"/>
          <p:nvPr/>
        </p:nvSpPr>
        <p:spPr>
          <a:xfrm>
            <a:off x="304800" y="740074"/>
            <a:ext cx="8652769" cy="646331"/>
          </a:xfrm>
          <a:prstGeom prst="rect">
            <a:avLst/>
          </a:prstGeom>
          <a:noFill/>
        </p:spPr>
        <p:txBody>
          <a:bodyPr wrap="square" rtlCol="0">
            <a:spAutoFit/>
          </a:bodyPr>
          <a:lstStyle/>
          <a:p>
            <a:pPr algn="ctr"/>
            <a:r>
              <a:rPr lang="en-US" sz="2000" dirty="0"/>
              <a:t>The School Ethics Commission is the body charged with enforcing the Act.</a:t>
            </a:r>
          </a:p>
          <a:p>
            <a:pPr algn="ctr"/>
            <a:r>
              <a:rPr lang="en-US" sz="1600" dirty="0"/>
              <a:t>N.J.S.A. 18A:12-27 (a)</a:t>
            </a:r>
          </a:p>
        </p:txBody>
      </p:sp>
      <p:graphicFrame>
        <p:nvGraphicFramePr>
          <p:cNvPr id="6" name="Diagram 5">
            <a:extLst>
              <a:ext uri="{FF2B5EF4-FFF2-40B4-BE49-F238E27FC236}">
                <a16:creationId xmlns:a16="http://schemas.microsoft.com/office/drawing/2014/main" id="{E240E717-3ABF-D60D-BB5A-3ADEC6536C3F}"/>
              </a:ext>
            </a:extLst>
          </p:cNvPr>
          <p:cNvGraphicFramePr/>
          <p:nvPr>
            <p:extLst>
              <p:ext uri="{D42A27DB-BD31-4B8C-83A1-F6EECF244321}">
                <p14:modId xmlns:p14="http://schemas.microsoft.com/office/powerpoint/2010/main" val="3222633261"/>
              </p:ext>
            </p:extLst>
          </p:nvPr>
        </p:nvGraphicFramePr>
        <p:xfrm>
          <a:off x="304800" y="1479666"/>
          <a:ext cx="8534400" cy="4638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841590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5"/>
          <p:cNvSpPr txBox="1">
            <a:spLocks noGrp="1"/>
          </p:cNvSpPr>
          <p:nvPr>
            <p:ph type="title"/>
          </p:nvPr>
        </p:nvSpPr>
        <p:spPr>
          <a:xfrm>
            <a:off x="762000" y="152401"/>
            <a:ext cx="7696200" cy="647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1. Goals Portion of Online Evaluation Tool</a:t>
            </a:r>
            <a:endParaRPr dirty="0"/>
          </a:p>
        </p:txBody>
      </p:sp>
      <p:sp>
        <p:nvSpPr>
          <p:cNvPr id="302" name="Google Shape;302;p15"/>
          <p:cNvSpPr txBox="1">
            <a:spLocks noGrp="1"/>
          </p:cNvSpPr>
          <p:nvPr>
            <p:ph type="body" idx="1"/>
          </p:nvPr>
        </p:nvSpPr>
        <p:spPr>
          <a:xfrm>
            <a:off x="497150" y="995527"/>
            <a:ext cx="8211844" cy="52840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00"/>
              <a:buFont typeface="Arial"/>
              <a:buNone/>
            </a:pPr>
            <a:r>
              <a:rPr lang="en-US" sz="2200"/>
              <a:t>Board members will consider for each district goal input by the CSA, the CSA’s self-assessment and evidence: comments/links.</a:t>
            </a:r>
            <a:endParaRPr/>
          </a:p>
        </p:txBody>
      </p:sp>
      <p:pic>
        <p:nvPicPr>
          <p:cNvPr id="303" name="Google Shape;303;p15"/>
          <p:cNvPicPr preferRelativeResize="0"/>
          <p:nvPr/>
        </p:nvPicPr>
        <p:blipFill rotWithShape="1">
          <a:blip r:embed="rId3">
            <a:alphaModFix/>
          </a:blip>
          <a:srcRect/>
          <a:stretch/>
        </p:blipFill>
        <p:spPr>
          <a:xfrm>
            <a:off x="1361627" y="4229579"/>
            <a:ext cx="6420746" cy="1257475"/>
          </a:xfrm>
          <a:prstGeom prst="rect">
            <a:avLst/>
          </a:prstGeom>
          <a:noFill/>
          <a:ln>
            <a:noFill/>
          </a:ln>
        </p:spPr>
      </p:pic>
      <p:pic>
        <p:nvPicPr>
          <p:cNvPr id="304" name="Google Shape;304;p15"/>
          <p:cNvPicPr preferRelativeResize="0"/>
          <p:nvPr/>
        </p:nvPicPr>
        <p:blipFill rotWithShape="1">
          <a:blip r:embed="rId4">
            <a:alphaModFix/>
          </a:blip>
          <a:srcRect/>
          <a:stretch/>
        </p:blipFill>
        <p:spPr>
          <a:xfrm>
            <a:off x="1329148" y="1822193"/>
            <a:ext cx="2029108" cy="1171739"/>
          </a:xfrm>
          <a:prstGeom prst="rect">
            <a:avLst/>
          </a:prstGeom>
          <a:noFill/>
          <a:ln>
            <a:noFill/>
          </a:ln>
        </p:spPr>
      </p:pic>
      <p:pic>
        <p:nvPicPr>
          <p:cNvPr id="305" name="Google Shape;305;p15"/>
          <p:cNvPicPr preferRelativeResize="0"/>
          <p:nvPr/>
        </p:nvPicPr>
        <p:blipFill rotWithShape="1">
          <a:blip r:embed="rId5">
            <a:alphaModFix/>
          </a:blip>
          <a:srcRect/>
          <a:stretch/>
        </p:blipFill>
        <p:spPr>
          <a:xfrm>
            <a:off x="3599340" y="2072702"/>
            <a:ext cx="4058216" cy="724001"/>
          </a:xfrm>
          <a:prstGeom prst="rect">
            <a:avLst/>
          </a:prstGeom>
          <a:noFill/>
          <a:ln>
            <a:noFill/>
          </a:ln>
        </p:spPr>
      </p:pic>
      <p:sp>
        <p:nvSpPr>
          <p:cNvPr id="306" name="Google Shape;306;p15"/>
          <p:cNvSpPr txBox="1"/>
          <p:nvPr/>
        </p:nvSpPr>
        <p:spPr>
          <a:xfrm>
            <a:off x="685800" y="3500027"/>
            <a:ext cx="760977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2060"/>
                </a:solidFill>
                <a:latin typeface="Arial"/>
                <a:ea typeface="Arial"/>
                <a:cs typeface="Arial"/>
                <a:sym typeface="Arial"/>
              </a:rPr>
              <a:t>Each board member will provide their rating for each goal and comments</a:t>
            </a:r>
            <a:endParaRPr/>
          </a:p>
          <a:p>
            <a:pPr marL="0" marR="0" lvl="0" indent="0" algn="l" rtl="0">
              <a:spcBef>
                <a:spcPts val="0"/>
              </a:spcBef>
              <a:spcAft>
                <a:spcPts val="0"/>
              </a:spcAft>
              <a:buNone/>
            </a:pPr>
            <a:r>
              <a:rPr lang="en-US" sz="1800">
                <a:solidFill>
                  <a:srgbClr val="002060"/>
                </a:solidFill>
                <a:latin typeface="Arial"/>
                <a:ea typeface="Arial"/>
                <a:cs typeface="Arial"/>
                <a:sym typeface="Arial"/>
              </a:rPr>
              <a:t>to their fellow board members to support their rating.</a:t>
            </a:r>
            <a:endParaRPr/>
          </a:p>
        </p:txBody>
      </p:sp>
      <p:pic>
        <p:nvPicPr>
          <p:cNvPr id="307" name="Google Shape;307;p15"/>
          <p:cNvPicPr preferRelativeResize="0"/>
          <p:nvPr/>
        </p:nvPicPr>
        <p:blipFill rotWithShape="1">
          <a:blip r:embed="rId6">
            <a:alphaModFix/>
          </a:blip>
          <a:srcRect/>
          <a:stretch/>
        </p:blipFill>
        <p:spPr>
          <a:xfrm>
            <a:off x="1381103" y="5603208"/>
            <a:ext cx="6239746" cy="676369"/>
          </a:xfrm>
          <a:prstGeom prst="rect">
            <a:avLst/>
          </a:prstGeom>
          <a:noFill/>
          <a:ln>
            <a:noFill/>
          </a:ln>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6"/>
          <p:cNvSpPr txBox="1">
            <a:spLocks noGrp="1"/>
          </p:cNvSpPr>
          <p:nvPr>
            <p:ph type="title"/>
          </p:nvPr>
        </p:nvSpPr>
        <p:spPr>
          <a:xfrm>
            <a:off x="761999" y="152401"/>
            <a:ext cx="7804951" cy="647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rPr>
              <a:t>1. Standards Portion of Online Evaluation Tool</a:t>
            </a:r>
            <a:endParaRPr dirty="0">
              <a:solidFill>
                <a:schemeClr val="tx1"/>
              </a:solidFill>
            </a:endParaRPr>
          </a:p>
        </p:txBody>
      </p:sp>
      <p:grpSp>
        <p:nvGrpSpPr>
          <p:cNvPr id="313" name="Google Shape;313;p16"/>
          <p:cNvGrpSpPr/>
          <p:nvPr/>
        </p:nvGrpSpPr>
        <p:grpSpPr>
          <a:xfrm>
            <a:off x="1011573" y="1298203"/>
            <a:ext cx="5066414" cy="4825155"/>
            <a:chOff x="1314892" y="2803"/>
            <a:chExt cx="5066414" cy="4825155"/>
          </a:xfrm>
        </p:grpSpPr>
        <p:sp>
          <p:nvSpPr>
            <p:cNvPr id="314" name="Google Shape;314;p16"/>
            <p:cNvSpPr/>
            <p:nvPr/>
          </p:nvSpPr>
          <p:spPr>
            <a:xfrm>
              <a:off x="1314892" y="2803"/>
              <a:ext cx="2412578" cy="1447546"/>
            </a:xfrm>
            <a:prstGeom prst="rect">
              <a:avLst/>
            </a:prstGeom>
            <a:solidFill>
              <a:srgbClr val="303099">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txBox="1"/>
            <p:nvPr/>
          </p:nvSpPr>
          <p:spPr>
            <a:xfrm>
              <a:off x="1314892" y="2803"/>
              <a:ext cx="2412578" cy="1447546"/>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Mission, Vision, &amp; Core Values</a:t>
              </a:r>
              <a:endParaRPr/>
            </a:p>
          </p:txBody>
        </p:sp>
        <p:sp>
          <p:nvSpPr>
            <p:cNvPr id="316" name="Google Shape;316;p16"/>
            <p:cNvSpPr/>
            <p:nvPr/>
          </p:nvSpPr>
          <p:spPr>
            <a:xfrm>
              <a:off x="3968728" y="2803"/>
              <a:ext cx="2412578" cy="1447546"/>
            </a:xfrm>
            <a:prstGeom prst="rect">
              <a:avLst/>
            </a:prstGeom>
            <a:solidFill>
              <a:srgbClr val="303099">
                <a:alpha val="8196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txBox="1"/>
            <p:nvPr/>
          </p:nvSpPr>
          <p:spPr>
            <a:xfrm>
              <a:off x="3968728" y="2803"/>
              <a:ext cx="2412578" cy="1447546"/>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Governance, Ethics, &amp; Professional Norms</a:t>
              </a:r>
              <a:endParaRPr/>
            </a:p>
          </p:txBody>
        </p:sp>
        <p:sp>
          <p:nvSpPr>
            <p:cNvPr id="318" name="Google Shape;318;p16"/>
            <p:cNvSpPr/>
            <p:nvPr/>
          </p:nvSpPr>
          <p:spPr>
            <a:xfrm>
              <a:off x="1314892" y="1691608"/>
              <a:ext cx="2412578" cy="1447546"/>
            </a:xfrm>
            <a:prstGeom prst="rect">
              <a:avLst/>
            </a:prstGeom>
            <a:solidFill>
              <a:srgbClr val="303099">
                <a:alpha val="74117"/>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txBox="1"/>
            <p:nvPr/>
          </p:nvSpPr>
          <p:spPr>
            <a:xfrm>
              <a:off x="1314892" y="1691608"/>
              <a:ext cx="2412578" cy="1447546"/>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Operations Management</a:t>
              </a:r>
              <a:endParaRPr/>
            </a:p>
          </p:txBody>
        </p:sp>
        <p:sp>
          <p:nvSpPr>
            <p:cNvPr id="320" name="Google Shape;320;p16"/>
            <p:cNvSpPr/>
            <p:nvPr/>
          </p:nvSpPr>
          <p:spPr>
            <a:xfrm>
              <a:off x="3968728" y="1691608"/>
              <a:ext cx="2412578" cy="1447546"/>
            </a:xfrm>
            <a:prstGeom prst="rect">
              <a:avLst/>
            </a:prstGeom>
            <a:solidFill>
              <a:srgbClr val="303099">
                <a:alpha val="65882"/>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txBox="1"/>
            <p:nvPr/>
          </p:nvSpPr>
          <p:spPr>
            <a:xfrm>
              <a:off x="3968728" y="1691608"/>
              <a:ext cx="2412578" cy="1447546"/>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Curriculum, Instruction, Assessment, and School Improvement</a:t>
              </a:r>
              <a:endParaRPr/>
            </a:p>
          </p:txBody>
        </p:sp>
        <p:sp>
          <p:nvSpPr>
            <p:cNvPr id="322" name="Google Shape;322;p16"/>
            <p:cNvSpPr/>
            <p:nvPr/>
          </p:nvSpPr>
          <p:spPr>
            <a:xfrm>
              <a:off x="1314892" y="3380412"/>
              <a:ext cx="2412578" cy="1447546"/>
            </a:xfrm>
            <a:prstGeom prst="rect">
              <a:avLst/>
            </a:prstGeom>
            <a:solidFill>
              <a:srgbClr val="303099">
                <a:alpha val="58039"/>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txBox="1"/>
            <p:nvPr/>
          </p:nvSpPr>
          <p:spPr>
            <a:xfrm>
              <a:off x="1314892" y="3380412"/>
              <a:ext cx="2412578" cy="1447546"/>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Community of Care, Equity, and Family Engagement</a:t>
              </a:r>
              <a:endParaRPr/>
            </a:p>
          </p:txBody>
        </p:sp>
        <p:sp>
          <p:nvSpPr>
            <p:cNvPr id="324" name="Google Shape;324;p16"/>
            <p:cNvSpPr/>
            <p:nvPr/>
          </p:nvSpPr>
          <p:spPr>
            <a:xfrm>
              <a:off x="3968728" y="3380412"/>
              <a:ext cx="2412578" cy="1447546"/>
            </a:xfrm>
            <a:prstGeom prst="rect">
              <a:avLst/>
            </a:prstGeom>
            <a:solidFill>
              <a:srgbClr val="303099">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txBox="1"/>
            <p:nvPr/>
          </p:nvSpPr>
          <p:spPr>
            <a:xfrm>
              <a:off x="3968728" y="3380412"/>
              <a:ext cx="2412578" cy="1447546"/>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Professional Capacity/ Community of School District Personnel</a:t>
              </a:r>
              <a:endParaRPr/>
            </a:p>
          </p:txBody>
        </p:sp>
      </p:grpSp>
      <p:sp>
        <p:nvSpPr>
          <p:cNvPr id="326" name="Google Shape;326;p16"/>
          <p:cNvSpPr txBox="1"/>
          <p:nvPr/>
        </p:nvSpPr>
        <p:spPr>
          <a:xfrm>
            <a:off x="6631619" y="2734325"/>
            <a:ext cx="2101857"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rgbClr val="6868CF"/>
                </a:solidFill>
                <a:latin typeface="Arial"/>
                <a:ea typeface="Arial"/>
                <a:cs typeface="Arial"/>
                <a:sym typeface="Arial"/>
              </a:rPr>
              <a:t>Rating Scale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Exemplary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Proficient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Area for Growth</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Unsatisfactory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Not Observed</a:t>
            </a:r>
            <a:endParaRPr/>
          </a:p>
        </p:txBody>
      </p:sp>
      <p:pic>
        <p:nvPicPr>
          <p:cNvPr id="327" name="Google Shape;327;p16" descr="Rating 3 Star with solid fill"/>
          <p:cNvPicPr preferRelativeResize="0"/>
          <p:nvPr/>
        </p:nvPicPr>
        <p:blipFill rotWithShape="1">
          <a:blip r:embed="rId3">
            <a:alphaModFix/>
          </a:blip>
          <a:srcRect/>
          <a:stretch/>
        </p:blipFill>
        <p:spPr>
          <a:xfrm>
            <a:off x="6911268" y="1968624"/>
            <a:ext cx="914400" cy="914400"/>
          </a:xfrm>
          <a:prstGeom prst="rect">
            <a:avLst/>
          </a:prstGeom>
          <a:noFill/>
          <a:ln>
            <a:noFill/>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aphicFrame>
        <p:nvGraphicFramePr>
          <p:cNvPr id="332" name="Google Shape;332;p17"/>
          <p:cNvGraphicFramePr/>
          <p:nvPr/>
        </p:nvGraphicFramePr>
        <p:xfrm>
          <a:off x="2209800" y="651770"/>
          <a:ext cx="4818063" cy="5638800"/>
        </p:xfrm>
        <a:graphic>
          <a:graphicData uri="http://schemas.openxmlformats.org/presentationml/2006/ole">
            <mc:AlternateContent xmlns:mc="http://schemas.openxmlformats.org/markup-compatibility/2006">
              <mc:Choice xmlns:v="urn:schemas-microsoft-com:vml" Requires="v">
                <p:oleObj spid="_x0000_s2050" r:id="rId4" imgW="4818063" imgH="5638800" progId="Word.Document.12">
                  <p:embed/>
                </p:oleObj>
              </mc:Choice>
              <mc:Fallback>
                <p:oleObj r:id="rId4" imgW="4818063" imgH="5638800" progId="Word.Document.12">
                  <p:embed/>
                  <p:pic>
                    <p:nvPicPr>
                      <p:cNvPr id="332" name="Google Shape;332;p17"/>
                      <p:cNvPicPr preferRelativeResize="0"/>
                      <p:nvPr/>
                    </p:nvPicPr>
                    <p:blipFill rotWithShape="1">
                      <a:blip r:embed="rId5">
                        <a:alphaModFix/>
                      </a:blip>
                      <a:srcRect/>
                      <a:stretch/>
                    </p:blipFill>
                    <p:spPr>
                      <a:xfrm>
                        <a:off x="2209800" y="651770"/>
                        <a:ext cx="4818063" cy="5638800"/>
                      </a:xfrm>
                      <a:prstGeom prst="rect">
                        <a:avLst/>
                      </a:prstGeom>
                      <a:noFill/>
                      <a:ln>
                        <a:noFill/>
                      </a:ln>
                    </p:spPr>
                  </p:pic>
                </p:oleObj>
              </mc:Fallback>
            </mc:AlternateContent>
          </a:graphicData>
        </a:graphic>
      </p:graphicFrame>
      <p:sp>
        <p:nvSpPr>
          <p:cNvPr id="333" name="Google Shape;333;p17"/>
          <p:cNvSpPr txBox="1"/>
          <p:nvPr/>
        </p:nvSpPr>
        <p:spPr>
          <a:xfrm>
            <a:off x="1371600" y="835223"/>
            <a:ext cx="960519" cy="307777"/>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Standard</a:t>
            </a:r>
            <a:endParaRPr/>
          </a:p>
        </p:txBody>
      </p:sp>
      <p:sp>
        <p:nvSpPr>
          <p:cNvPr id="334" name="Google Shape;334;p17"/>
          <p:cNvSpPr txBox="1"/>
          <p:nvPr/>
        </p:nvSpPr>
        <p:spPr>
          <a:xfrm>
            <a:off x="7010400" y="1560493"/>
            <a:ext cx="1676400" cy="954107"/>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Rating scale definition specifically for this standard </a:t>
            </a:r>
            <a:endParaRPr sz="1400" b="1">
              <a:solidFill>
                <a:srgbClr val="FF0000"/>
              </a:solidFill>
              <a:latin typeface="Arial"/>
              <a:ea typeface="Arial"/>
              <a:cs typeface="Arial"/>
              <a:sym typeface="Arial"/>
            </a:endParaRPr>
          </a:p>
        </p:txBody>
      </p:sp>
      <p:sp>
        <p:nvSpPr>
          <p:cNvPr id="335" name="Google Shape;335;p17"/>
          <p:cNvSpPr txBox="1"/>
          <p:nvPr/>
        </p:nvSpPr>
        <p:spPr>
          <a:xfrm>
            <a:off x="916714" y="2384212"/>
            <a:ext cx="1369286" cy="523220"/>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Resources to </a:t>
            </a:r>
            <a:endParaRPr/>
          </a:p>
          <a:p>
            <a:pPr marL="0" marR="0" lvl="0" indent="0" algn="l" rtl="0">
              <a:spcBef>
                <a:spcPts val="0"/>
              </a:spcBef>
              <a:spcAft>
                <a:spcPts val="0"/>
              </a:spcAft>
              <a:buNone/>
            </a:pPr>
            <a:r>
              <a:rPr lang="en-US" sz="1400" b="1">
                <a:solidFill>
                  <a:schemeClr val="lt1"/>
                </a:solidFill>
                <a:latin typeface="Arial"/>
                <a:ea typeface="Arial"/>
                <a:cs typeface="Arial"/>
                <a:sym typeface="Arial"/>
              </a:rPr>
              <a:t>Consider </a:t>
            </a:r>
            <a:endParaRPr sz="1400" b="1">
              <a:solidFill>
                <a:srgbClr val="FF0000"/>
              </a:solidFill>
              <a:latin typeface="Arial"/>
              <a:ea typeface="Arial"/>
              <a:cs typeface="Arial"/>
              <a:sym typeface="Arial"/>
            </a:endParaRPr>
          </a:p>
        </p:txBody>
      </p:sp>
      <p:sp>
        <p:nvSpPr>
          <p:cNvPr id="336" name="Google Shape;336;p17"/>
          <p:cNvSpPr txBox="1"/>
          <p:nvPr/>
        </p:nvSpPr>
        <p:spPr>
          <a:xfrm>
            <a:off x="7010400" y="2918936"/>
            <a:ext cx="2082163" cy="738664"/>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Evidence links provided</a:t>
            </a:r>
            <a:endParaRPr/>
          </a:p>
          <a:p>
            <a:pPr marL="0" marR="0" lvl="0" indent="0" algn="l" rtl="0">
              <a:spcBef>
                <a:spcPts val="0"/>
              </a:spcBef>
              <a:spcAft>
                <a:spcPts val="0"/>
              </a:spcAft>
              <a:buNone/>
            </a:pPr>
            <a:r>
              <a:rPr lang="en-US" sz="1400" b="1">
                <a:solidFill>
                  <a:schemeClr val="lt1"/>
                </a:solidFill>
                <a:latin typeface="Arial"/>
                <a:ea typeface="Arial"/>
                <a:cs typeface="Arial"/>
                <a:sym typeface="Arial"/>
              </a:rPr>
              <a:t>by School Leader </a:t>
            </a:r>
            <a:endParaRPr sz="1400" b="1">
              <a:solidFill>
                <a:srgbClr val="FF0000"/>
              </a:solidFill>
              <a:latin typeface="Arial"/>
              <a:ea typeface="Arial"/>
              <a:cs typeface="Arial"/>
              <a:sym typeface="Arial"/>
            </a:endParaRPr>
          </a:p>
        </p:txBody>
      </p:sp>
      <p:sp>
        <p:nvSpPr>
          <p:cNvPr id="337" name="Google Shape;337;p17"/>
          <p:cNvSpPr txBox="1"/>
          <p:nvPr/>
        </p:nvSpPr>
        <p:spPr>
          <a:xfrm>
            <a:off x="1323133" y="4264223"/>
            <a:ext cx="1039067" cy="307777"/>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Indicators</a:t>
            </a:r>
            <a:endParaRPr/>
          </a:p>
        </p:txBody>
      </p:sp>
      <p:sp>
        <p:nvSpPr>
          <p:cNvPr id="338" name="Google Shape;338;p17"/>
          <p:cNvSpPr txBox="1"/>
          <p:nvPr/>
        </p:nvSpPr>
        <p:spPr>
          <a:xfrm>
            <a:off x="4724400" y="4264223"/>
            <a:ext cx="30489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X</a:t>
            </a:r>
            <a:endParaRPr/>
          </a:p>
        </p:txBody>
      </p:sp>
      <p:sp>
        <p:nvSpPr>
          <p:cNvPr id="339" name="Google Shape;339;p17"/>
          <p:cNvSpPr txBox="1"/>
          <p:nvPr/>
        </p:nvSpPr>
        <p:spPr>
          <a:xfrm>
            <a:off x="5181508" y="4873823"/>
            <a:ext cx="30489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X</a:t>
            </a:r>
            <a:endParaRPr/>
          </a:p>
        </p:txBody>
      </p:sp>
      <p:sp>
        <p:nvSpPr>
          <p:cNvPr id="340" name="Google Shape;340;p17"/>
          <p:cNvSpPr txBox="1"/>
          <p:nvPr/>
        </p:nvSpPr>
        <p:spPr>
          <a:xfrm>
            <a:off x="5638800" y="4038600"/>
            <a:ext cx="1600200" cy="954107"/>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Indicator ratings</a:t>
            </a:r>
            <a:endParaRPr/>
          </a:p>
          <a:p>
            <a:pPr marL="0" marR="0" lvl="0" indent="0" algn="l" rtl="0">
              <a:spcBef>
                <a:spcPts val="0"/>
              </a:spcBef>
              <a:spcAft>
                <a:spcPts val="0"/>
              </a:spcAft>
              <a:buNone/>
            </a:pPr>
            <a:r>
              <a:rPr lang="en-US" sz="1400" b="1">
                <a:solidFill>
                  <a:schemeClr val="lt1"/>
                </a:solidFill>
                <a:latin typeface="Arial"/>
                <a:ea typeface="Arial"/>
                <a:cs typeface="Arial"/>
                <a:sym typeface="Arial"/>
              </a:rPr>
              <a:t>help determine</a:t>
            </a:r>
            <a:endParaRPr/>
          </a:p>
          <a:p>
            <a:pPr marL="0" marR="0" lvl="0" indent="0" algn="l" rtl="0">
              <a:spcBef>
                <a:spcPts val="0"/>
              </a:spcBef>
              <a:spcAft>
                <a:spcPts val="0"/>
              </a:spcAft>
              <a:buNone/>
            </a:pPr>
            <a:r>
              <a:rPr lang="en-US" sz="1400" b="1">
                <a:solidFill>
                  <a:schemeClr val="lt1"/>
                </a:solidFill>
                <a:latin typeface="Arial"/>
                <a:ea typeface="Arial"/>
                <a:cs typeface="Arial"/>
                <a:sym typeface="Arial"/>
              </a:rPr>
              <a:t>overall standard</a:t>
            </a:r>
            <a:endParaRPr/>
          </a:p>
          <a:p>
            <a:pPr marL="0" marR="0" lvl="0" indent="0" algn="l" rtl="0">
              <a:spcBef>
                <a:spcPts val="0"/>
              </a:spcBef>
              <a:spcAft>
                <a:spcPts val="0"/>
              </a:spcAft>
              <a:buNone/>
            </a:pPr>
            <a:r>
              <a:rPr lang="en-US" sz="1400" b="1">
                <a:solidFill>
                  <a:schemeClr val="lt1"/>
                </a:solidFill>
                <a:latin typeface="Arial"/>
                <a:ea typeface="Arial"/>
                <a:cs typeface="Arial"/>
                <a:sym typeface="Arial"/>
              </a:rPr>
              <a:t>rating</a:t>
            </a:r>
            <a:endParaRPr/>
          </a:p>
        </p:txBody>
      </p:sp>
      <p:sp>
        <p:nvSpPr>
          <p:cNvPr id="341" name="Google Shape;341;p17"/>
          <p:cNvSpPr/>
          <p:nvPr/>
        </p:nvSpPr>
        <p:spPr>
          <a:xfrm>
            <a:off x="3669292" y="5726097"/>
            <a:ext cx="104727" cy="104727"/>
          </a:xfrm>
          <a:prstGeom prst="flowChartConnector">
            <a:avLst/>
          </a:prstGeom>
          <a:solidFill>
            <a:srgbClr val="960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42" name="Google Shape;342;p17"/>
          <p:cNvSpPr txBox="1"/>
          <p:nvPr/>
        </p:nvSpPr>
        <p:spPr>
          <a:xfrm>
            <a:off x="6452237" y="5484003"/>
            <a:ext cx="2691763" cy="523220"/>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Overall rating of performance</a:t>
            </a:r>
            <a:endParaRPr/>
          </a:p>
          <a:p>
            <a:pPr marL="0" marR="0" lvl="0" indent="0" algn="l" rtl="0">
              <a:spcBef>
                <a:spcPts val="0"/>
              </a:spcBef>
              <a:spcAft>
                <a:spcPts val="0"/>
              </a:spcAft>
              <a:buNone/>
            </a:pPr>
            <a:r>
              <a:rPr lang="en-US" sz="1400" b="1">
                <a:solidFill>
                  <a:schemeClr val="lt1"/>
                </a:solidFill>
                <a:latin typeface="Arial"/>
                <a:ea typeface="Arial"/>
                <a:cs typeface="Arial"/>
                <a:sym typeface="Arial"/>
              </a:rPr>
              <a:t> on the standard </a:t>
            </a:r>
            <a:endParaRPr sz="1400" b="1">
              <a:solidFill>
                <a:srgbClr val="FF0000"/>
              </a:solidFill>
              <a:latin typeface="Arial"/>
              <a:ea typeface="Arial"/>
              <a:cs typeface="Arial"/>
              <a:sym typeface="Arial"/>
            </a:endParaRPr>
          </a:p>
        </p:txBody>
      </p:sp>
      <p:sp>
        <p:nvSpPr>
          <p:cNvPr id="343" name="Google Shape;343;p17"/>
          <p:cNvSpPr txBox="1"/>
          <p:nvPr/>
        </p:nvSpPr>
        <p:spPr>
          <a:xfrm>
            <a:off x="911162" y="5731839"/>
            <a:ext cx="1451038" cy="523220"/>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Board member</a:t>
            </a:r>
            <a:endParaRPr/>
          </a:p>
          <a:p>
            <a:pPr marL="0" marR="0" lvl="0" indent="0" algn="l" rtl="0">
              <a:spcBef>
                <a:spcPts val="0"/>
              </a:spcBef>
              <a:spcAft>
                <a:spcPts val="0"/>
              </a:spcAft>
              <a:buNone/>
            </a:pPr>
            <a:r>
              <a:rPr lang="en-US" sz="1400" b="1">
                <a:solidFill>
                  <a:schemeClr val="lt1"/>
                </a:solidFill>
                <a:latin typeface="Arial"/>
                <a:ea typeface="Arial"/>
                <a:cs typeface="Arial"/>
                <a:sym typeface="Arial"/>
              </a:rPr>
              <a:t>comments</a:t>
            </a:r>
            <a:endParaRPr/>
          </a:p>
        </p:txBody>
      </p:sp>
      <p:sp>
        <p:nvSpPr>
          <p:cNvPr id="344" name="Google Shape;344;p17"/>
          <p:cNvSpPr txBox="1">
            <a:spLocks noGrp="1"/>
          </p:cNvSpPr>
          <p:nvPr>
            <p:ph type="title"/>
          </p:nvPr>
        </p:nvSpPr>
        <p:spPr>
          <a:xfrm>
            <a:off x="762000" y="1475"/>
            <a:ext cx="7696200" cy="55633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rPr>
              <a:t>Standard 1 Example</a:t>
            </a:r>
            <a:endParaRPr dirty="0">
              <a:solidFill>
                <a:schemeClr val="tx1"/>
              </a:solidFill>
            </a:endParaRPr>
          </a:p>
        </p:txBody>
      </p:sp>
      <p:sp>
        <p:nvSpPr>
          <p:cNvPr id="345" name="Google Shape;345;p17"/>
          <p:cNvSpPr txBox="1">
            <a:spLocks noGrp="1"/>
          </p:cNvSpPr>
          <p:nvPr>
            <p:ph type="body" idx="1"/>
          </p:nvPr>
        </p:nvSpPr>
        <p:spPr>
          <a:xfrm>
            <a:off x="762000" y="1295401"/>
            <a:ext cx="7696200" cy="4830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Font typeface="Arial"/>
              <a:buNone/>
            </a:pPr>
            <a:r>
              <a:rPr lang="en-US"/>
              <a:t> </a:t>
            </a:r>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0"/>
          <p:cNvSpPr txBox="1">
            <a:spLocks noGrp="1"/>
          </p:cNvSpPr>
          <p:nvPr>
            <p:ph type="title"/>
          </p:nvPr>
        </p:nvSpPr>
        <p:spPr>
          <a:xfrm>
            <a:off x="762000" y="152401"/>
            <a:ext cx="7696200" cy="647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2</a:t>
            </a:r>
            <a:r>
              <a:rPr lang="en-US" baseline="30000" dirty="0">
                <a:solidFill>
                  <a:schemeClr val="dk1"/>
                </a:solidFill>
              </a:rPr>
              <a:t>nd</a:t>
            </a:r>
            <a:r>
              <a:rPr lang="en-US" dirty="0">
                <a:solidFill>
                  <a:schemeClr val="dk1"/>
                </a:solidFill>
              </a:rPr>
              <a:t> Progression – NJSBA Compilation</a:t>
            </a:r>
            <a:endParaRPr dirty="0"/>
          </a:p>
        </p:txBody>
      </p:sp>
      <p:sp>
        <p:nvSpPr>
          <p:cNvPr id="362" name="Google Shape;362;p20"/>
          <p:cNvSpPr txBox="1">
            <a:spLocks noGrp="1"/>
          </p:cNvSpPr>
          <p:nvPr>
            <p:ph type="body" idx="1"/>
          </p:nvPr>
        </p:nvSpPr>
        <p:spPr>
          <a:xfrm>
            <a:off x="762000" y="1029811"/>
            <a:ext cx="7696200" cy="52652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00"/>
              <a:buFont typeface="Arial"/>
              <a:buNone/>
            </a:pPr>
            <a:r>
              <a:rPr lang="en-US" sz="2200">
                <a:solidFill>
                  <a:schemeClr val="dk1"/>
                </a:solidFill>
              </a:rPr>
              <a:t>NJSBA automatically compiles reports of the individual input. When the last member is done, the reports are ready. </a:t>
            </a:r>
            <a:endParaRPr/>
          </a:p>
        </p:txBody>
      </p:sp>
      <p:pic>
        <p:nvPicPr>
          <p:cNvPr id="363" name="Google Shape;363;p20"/>
          <p:cNvPicPr preferRelativeResize="0"/>
          <p:nvPr/>
        </p:nvPicPr>
        <p:blipFill rotWithShape="1">
          <a:blip r:embed="rId3">
            <a:alphaModFix/>
          </a:blip>
          <a:srcRect/>
          <a:stretch/>
        </p:blipFill>
        <p:spPr>
          <a:xfrm>
            <a:off x="847298" y="2004607"/>
            <a:ext cx="4800000" cy="4104000"/>
          </a:xfrm>
          <a:prstGeom prst="rect">
            <a:avLst/>
          </a:prstGeom>
          <a:noFill/>
          <a:ln>
            <a:noFill/>
          </a:ln>
        </p:spPr>
      </p:pic>
      <p:sp>
        <p:nvSpPr>
          <p:cNvPr id="364" name="Google Shape;364;p20"/>
          <p:cNvSpPr txBox="1"/>
          <p:nvPr/>
        </p:nvSpPr>
        <p:spPr>
          <a:xfrm>
            <a:off x="5592944" y="2663302"/>
            <a:ext cx="2725448"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Access to the reports is</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available to the Board</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President.  The FSR</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will send an email with</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access instructions.</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The Board will use these</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2 reports to complete the</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Annual Performance Report template – the CSA’s</a:t>
            </a:r>
            <a:r>
              <a:rPr lang="en-US" dirty="0"/>
              <a:t> </a:t>
            </a:r>
            <a:r>
              <a:rPr lang="en-US" sz="1800" dirty="0">
                <a:solidFill>
                  <a:schemeClr val="dk1"/>
                </a:solidFill>
                <a:latin typeface="Arial"/>
                <a:ea typeface="Arial"/>
                <a:cs typeface="Arial"/>
                <a:sym typeface="Arial"/>
              </a:rPr>
              <a:t>Evaluation.</a:t>
            </a:r>
            <a:endParaRPr dirty="0"/>
          </a:p>
        </p:txBody>
      </p:sp>
      <p:sp>
        <p:nvSpPr>
          <p:cNvPr id="3" name="TextBox 2">
            <a:extLst>
              <a:ext uri="{FF2B5EF4-FFF2-40B4-BE49-F238E27FC236}">
                <a16:creationId xmlns:a16="http://schemas.microsoft.com/office/drawing/2014/main" id="{7303F026-E664-320F-1F78-29880A83EAF5}"/>
              </a:ext>
            </a:extLst>
          </p:cNvPr>
          <p:cNvSpPr txBox="1"/>
          <p:nvPr/>
        </p:nvSpPr>
        <p:spPr>
          <a:xfrm>
            <a:off x="4696281" y="5069144"/>
            <a:ext cx="304892" cy="338554"/>
          </a:xfrm>
          <a:prstGeom prst="rect">
            <a:avLst/>
          </a:prstGeom>
          <a:noFill/>
        </p:spPr>
        <p:txBody>
          <a:bodyPr wrap="none" rtlCol="0">
            <a:spAutoFit/>
          </a:bodyPr>
          <a:lstStyle/>
          <a:p>
            <a:r>
              <a:rPr lang="en-US" sz="1600" b="1" dirty="0"/>
              <a:t>+</a:t>
            </a:r>
          </a:p>
        </p:txBody>
      </p:sp>
      <p:sp>
        <p:nvSpPr>
          <p:cNvPr id="4" name="TextBox 3">
            <a:extLst>
              <a:ext uri="{FF2B5EF4-FFF2-40B4-BE49-F238E27FC236}">
                <a16:creationId xmlns:a16="http://schemas.microsoft.com/office/drawing/2014/main" id="{BA04A594-E6FE-5C50-F82C-CA62C9526DCE}"/>
              </a:ext>
            </a:extLst>
          </p:cNvPr>
          <p:cNvSpPr txBox="1"/>
          <p:nvPr/>
        </p:nvSpPr>
        <p:spPr>
          <a:xfrm>
            <a:off x="4722916" y="5477516"/>
            <a:ext cx="304892" cy="338554"/>
          </a:xfrm>
          <a:prstGeom prst="rect">
            <a:avLst/>
          </a:prstGeom>
          <a:noFill/>
        </p:spPr>
        <p:txBody>
          <a:bodyPr wrap="none" rtlCol="0">
            <a:spAutoFit/>
          </a:bodyPr>
          <a:lstStyle/>
          <a:p>
            <a:r>
              <a:rPr lang="en-US" sz="1600" b="1" dirty="0"/>
              <a:t>=</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1"/>
          <p:cNvSpPr txBox="1">
            <a:spLocks noGrp="1"/>
          </p:cNvSpPr>
          <p:nvPr>
            <p:ph type="title"/>
          </p:nvPr>
        </p:nvSpPr>
        <p:spPr>
          <a:xfrm>
            <a:off x="762000" y="152401"/>
            <a:ext cx="7696200" cy="647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Compilation Report – Goal Example</a:t>
            </a:r>
            <a:endParaRPr/>
          </a:p>
        </p:txBody>
      </p:sp>
      <p:pic>
        <p:nvPicPr>
          <p:cNvPr id="370" name="Google Shape;370;p21"/>
          <p:cNvPicPr preferRelativeResize="0">
            <a:picLocks noGrp="1"/>
          </p:cNvPicPr>
          <p:nvPr>
            <p:ph type="body" idx="1"/>
          </p:nvPr>
        </p:nvPicPr>
        <p:blipFill rotWithShape="1">
          <a:blip r:embed="rId3">
            <a:alphaModFix/>
          </a:blip>
          <a:srcRect/>
          <a:stretch/>
        </p:blipFill>
        <p:spPr>
          <a:xfrm>
            <a:off x="762000" y="983449"/>
            <a:ext cx="7696200" cy="3341771"/>
          </a:xfrm>
          <a:prstGeom prst="rect">
            <a:avLst/>
          </a:prstGeom>
          <a:noFill/>
          <a:ln>
            <a:noFill/>
          </a:ln>
        </p:spPr>
      </p:pic>
      <p:pic>
        <p:nvPicPr>
          <p:cNvPr id="371" name="Google Shape;371;p21"/>
          <p:cNvPicPr preferRelativeResize="0"/>
          <p:nvPr/>
        </p:nvPicPr>
        <p:blipFill rotWithShape="1">
          <a:blip r:embed="rId4">
            <a:alphaModFix/>
          </a:blip>
          <a:srcRect/>
          <a:stretch/>
        </p:blipFill>
        <p:spPr>
          <a:xfrm>
            <a:off x="2217840" y="4355469"/>
            <a:ext cx="4860810" cy="1888595"/>
          </a:xfrm>
          <a:prstGeom prst="rect">
            <a:avLst/>
          </a:prstGeom>
          <a:noFill/>
          <a:ln>
            <a:noFill/>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2"/>
          <p:cNvSpPr txBox="1">
            <a:spLocks noGrp="1"/>
          </p:cNvSpPr>
          <p:nvPr>
            <p:ph type="title"/>
          </p:nvPr>
        </p:nvSpPr>
        <p:spPr>
          <a:xfrm>
            <a:off x="585928" y="54743"/>
            <a:ext cx="8016536" cy="647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a:solidFill>
                  <a:schemeClr val="dk1"/>
                </a:solidFill>
              </a:rPr>
              <a:t>Compilation Report – Standard Example</a:t>
            </a:r>
            <a:endParaRPr/>
          </a:p>
        </p:txBody>
      </p:sp>
      <p:sp>
        <p:nvSpPr>
          <p:cNvPr id="377" name="Google Shape;377;p22"/>
          <p:cNvSpPr txBox="1">
            <a:spLocks noGrp="1"/>
          </p:cNvSpPr>
          <p:nvPr>
            <p:ph type="body" idx="1"/>
          </p:nvPr>
        </p:nvSpPr>
        <p:spPr>
          <a:xfrm>
            <a:off x="762000" y="1295401"/>
            <a:ext cx="7696200" cy="4830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Font typeface="Arial"/>
              <a:buNone/>
            </a:pPr>
            <a:r>
              <a:rPr lang="en-US"/>
              <a:t> </a:t>
            </a:r>
            <a:endParaRPr/>
          </a:p>
        </p:txBody>
      </p:sp>
      <p:pic>
        <p:nvPicPr>
          <p:cNvPr id="378" name="Google Shape;378;p22"/>
          <p:cNvPicPr preferRelativeResize="0"/>
          <p:nvPr/>
        </p:nvPicPr>
        <p:blipFill rotWithShape="1">
          <a:blip r:embed="rId3">
            <a:alphaModFix/>
          </a:blip>
          <a:srcRect/>
          <a:stretch/>
        </p:blipFill>
        <p:spPr>
          <a:xfrm>
            <a:off x="762000" y="921057"/>
            <a:ext cx="7258050" cy="5257800"/>
          </a:xfrm>
          <a:prstGeom prst="rect">
            <a:avLst/>
          </a:prstGeom>
          <a:noFill/>
          <a:ln>
            <a:noFill/>
          </a:ln>
        </p:spPr>
      </p:pic>
      <p:sp>
        <p:nvSpPr>
          <p:cNvPr id="379" name="Google Shape;379;p22"/>
          <p:cNvSpPr txBox="1"/>
          <p:nvPr/>
        </p:nvSpPr>
        <p:spPr>
          <a:xfrm rot="5400000">
            <a:off x="6438918" y="3267664"/>
            <a:ext cx="3890627" cy="369291"/>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dk1"/>
                </a:solidFill>
                <a:latin typeface="Arial"/>
                <a:ea typeface="Arial"/>
                <a:cs typeface="Arial"/>
                <a:sym typeface="Arial"/>
              </a:rPr>
              <a:t>Board members comments also  displayed</a:t>
            </a:r>
            <a:r>
              <a:rPr lang="en-US" sz="1800" dirty="0">
                <a:solidFill>
                  <a:schemeClr val="dk1"/>
                </a:solidFill>
                <a:latin typeface="Arial"/>
                <a:ea typeface="Arial"/>
                <a:cs typeface="Arial"/>
                <a:sym typeface="Arial"/>
              </a:rPr>
              <a:t>.</a:t>
            </a:r>
            <a:endParaRPr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BA9C-4B73-3389-175A-22A5C76E0A45}"/>
              </a:ext>
            </a:extLst>
          </p:cNvPr>
          <p:cNvSpPr>
            <a:spLocks noGrp="1"/>
          </p:cNvSpPr>
          <p:nvPr>
            <p:ph type="title"/>
          </p:nvPr>
        </p:nvSpPr>
        <p:spPr>
          <a:xfrm>
            <a:off x="762000" y="374346"/>
            <a:ext cx="7696200" cy="647700"/>
          </a:xfrm>
        </p:spPr>
        <p:txBody>
          <a:bodyPr/>
          <a:lstStyle/>
          <a:p>
            <a:r>
              <a:rPr lang="en-US" dirty="0">
                <a:solidFill>
                  <a:schemeClr val="tx1"/>
                </a:solidFill>
              </a:rPr>
              <a:t>Transition from Compilation to </a:t>
            </a:r>
            <a:br>
              <a:rPr lang="en-US" dirty="0">
                <a:solidFill>
                  <a:schemeClr val="tx1"/>
                </a:solidFill>
              </a:rPr>
            </a:br>
            <a:r>
              <a:rPr lang="en-US" dirty="0">
                <a:solidFill>
                  <a:schemeClr val="tx1"/>
                </a:solidFill>
              </a:rPr>
              <a:t>Annual Performance Report</a:t>
            </a:r>
          </a:p>
        </p:txBody>
      </p:sp>
      <p:pic>
        <p:nvPicPr>
          <p:cNvPr id="8" name="Picture 7">
            <a:extLst>
              <a:ext uri="{FF2B5EF4-FFF2-40B4-BE49-F238E27FC236}">
                <a16:creationId xmlns:a16="http://schemas.microsoft.com/office/drawing/2014/main" id="{84D48C1D-B6EE-B4EC-ABD1-10592DE2E537}"/>
              </a:ext>
            </a:extLst>
          </p:cNvPr>
          <p:cNvPicPr>
            <a:picLocks noChangeAspect="1"/>
          </p:cNvPicPr>
          <p:nvPr/>
        </p:nvPicPr>
        <p:blipFill>
          <a:blip r:embed="rId2"/>
          <a:stretch>
            <a:fillRect/>
          </a:stretch>
        </p:blipFill>
        <p:spPr>
          <a:xfrm>
            <a:off x="3577232" y="1746251"/>
            <a:ext cx="2102930" cy="3838480"/>
          </a:xfrm>
          <a:prstGeom prst="rect">
            <a:avLst/>
          </a:prstGeom>
        </p:spPr>
      </p:pic>
      <p:sp>
        <p:nvSpPr>
          <p:cNvPr id="11" name="TextBox 10">
            <a:extLst>
              <a:ext uri="{FF2B5EF4-FFF2-40B4-BE49-F238E27FC236}">
                <a16:creationId xmlns:a16="http://schemas.microsoft.com/office/drawing/2014/main" id="{8310EE57-BD20-FB26-33B5-FA99CF98225E}"/>
              </a:ext>
            </a:extLst>
          </p:cNvPr>
          <p:cNvSpPr txBox="1"/>
          <p:nvPr/>
        </p:nvSpPr>
        <p:spPr>
          <a:xfrm>
            <a:off x="1310446" y="2263790"/>
            <a:ext cx="2102930" cy="1508105"/>
          </a:xfrm>
          <a:prstGeom prst="rect">
            <a:avLst/>
          </a:prstGeom>
          <a:noFill/>
        </p:spPr>
        <p:txBody>
          <a:bodyPr wrap="square" rtlCol="0">
            <a:spAutoFit/>
          </a:bodyPr>
          <a:lstStyle/>
          <a:p>
            <a:pPr algn="ctr"/>
            <a:r>
              <a:rPr lang="en-US" sz="2200" b="1" dirty="0"/>
              <a:t>Compilation</a:t>
            </a:r>
          </a:p>
          <a:p>
            <a:pPr algn="ctr"/>
            <a:r>
              <a:rPr lang="en-US" sz="2200" b="1" dirty="0"/>
              <a:t>Reports</a:t>
            </a:r>
          </a:p>
          <a:p>
            <a:pPr algn="ctr"/>
            <a:r>
              <a:rPr lang="en-US" sz="1600" dirty="0"/>
              <a:t>from NJSBA</a:t>
            </a:r>
          </a:p>
          <a:p>
            <a:pPr algn="ctr"/>
            <a:r>
              <a:rPr lang="en-US" sz="1600" dirty="0"/>
              <a:t>accessed by</a:t>
            </a:r>
          </a:p>
          <a:p>
            <a:pPr algn="ctr"/>
            <a:r>
              <a:rPr lang="en-US" sz="1600" dirty="0"/>
              <a:t>Board president</a:t>
            </a:r>
          </a:p>
        </p:txBody>
      </p:sp>
      <p:sp>
        <p:nvSpPr>
          <p:cNvPr id="12" name="TextBox 11">
            <a:extLst>
              <a:ext uri="{FF2B5EF4-FFF2-40B4-BE49-F238E27FC236}">
                <a16:creationId xmlns:a16="http://schemas.microsoft.com/office/drawing/2014/main" id="{8CFF0E91-2CD0-1B4E-CE4F-5830721DC37C}"/>
              </a:ext>
            </a:extLst>
          </p:cNvPr>
          <p:cNvSpPr txBox="1"/>
          <p:nvPr/>
        </p:nvSpPr>
        <p:spPr>
          <a:xfrm>
            <a:off x="351965" y="4456587"/>
            <a:ext cx="3634109" cy="1508105"/>
          </a:xfrm>
          <a:prstGeom prst="rect">
            <a:avLst/>
          </a:prstGeom>
          <a:noFill/>
        </p:spPr>
        <p:txBody>
          <a:bodyPr wrap="square" rtlCol="0">
            <a:spAutoFit/>
          </a:bodyPr>
          <a:lstStyle/>
          <a:p>
            <a:pPr algn="ctr"/>
            <a:r>
              <a:rPr lang="en-US" sz="2200" b="1" dirty="0"/>
              <a:t>Annual Performance</a:t>
            </a:r>
          </a:p>
          <a:p>
            <a:pPr algn="ctr"/>
            <a:r>
              <a:rPr lang="en-US" sz="2200" b="1" dirty="0"/>
              <a:t>Report</a:t>
            </a:r>
          </a:p>
          <a:p>
            <a:pPr algn="ctr"/>
            <a:r>
              <a:rPr lang="en-US" sz="1600" dirty="0"/>
              <a:t>Blank NJSBA template</a:t>
            </a:r>
          </a:p>
          <a:p>
            <a:pPr algn="ctr"/>
            <a:r>
              <a:rPr lang="en-US" sz="1600" dirty="0"/>
              <a:t>Prepared by Board president </a:t>
            </a:r>
          </a:p>
          <a:p>
            <a:pPr algn="ctr"/>
            <a:r>
              <a:rPr lang="en-US" sz="1600" dirty="0"/>
              <a:t>or designee</a:t>
            </a:r>
          </a:p>
        </p:txBody>
      </p:sp>
      <p:sp>
        <p:nvSpPr>
          <p:cNvPr id="13" name="TextBox 12">
            <a:extLst>
              <a:ext uri="{FF2B5EF4-FFF2-40B4-BE49-F238E27FC236}">
                <a16:creationId xmlns:a16="http://schemas.microsoft.com/office/drawing/2014/main" id="{F8035321-E580-7AFD-E950-41FABF97739D}"/>
              </a:ext>
            </a:extLst>
          </p:cNvPr>
          <p:cNvSpPr txBox="1"/>
          <p:nvPr/>
        </p:nvSpPr>
        <p:spPr>
          <a:xfrm>
            <a:off x="5814868" y="2547888"/>
            <a:ext cx="2983509" cy="584775"/>
          </a:xfrm>
          <a:prstGeom prst="rect">
            <a:avLst/>
          </a:prstGeom>
          <a:noFill/>
        </p:spPr>
        <p:txBody>
          <a:bodyPr wrap="none" rtlCol="0">
            <a:spAutoFit/>
          </a:bodyPr>
          <a:lstStyle/>
          <a:p>
            <a:r>
              <a:rPr lang="en-US" sz="1600" dirty="0"/>
              <a:t>Everyone’s individual opinions.</a:t>
            </a:r>
          </a:p>
          <a:p>
            <a:r>
              <a:rPr lang="en-US" sz="1600" dirty="0"/>
              <a:t>Working document for Board.</a:t>
            </a:r>
          </a:p>
        </p:txBody>
      </p:sp>
      <p:sp>
        <p:nvSpPr>
          <p:cNvPr id="14" name="TextBox 13">
            <a:extLst>
              <a:ext uri="{FF2B5EF4-FFF2-40B4-BE49-F238E27FC236}">
                <a16:creationId xmlns:a16="http://schemas.microsoft.com/office/drawing/2014/main" id="{2C7FB4F4-3AE3-FD24-853B-54E7B742D20E}"/>
              </a:ext>
            </a:extLst>
          </p:cNvPr>
          <p:cNvSpPr txBox="1"/>
          <p:nvPr/>
        </p:nvSpPr>
        <p:spPr>
          <a:xfrm>
            <a:off x="5131290" y="3506677"/>
            <a:ext cx="3281668" cy="584775"/>
          </a:xfrm>
          <a:prstGeom prst="rect">
            <a:avLst/>
          </a:prstGeom>
          <a:noFill/>
        </p:spPr>
        <p:txBody>
          <a:bodyPr wrap="none" rtlCol="0">
            <a:spAutoFit/>
          </a:bodyPr>
          <a:lstStyle/>
          <a:p>
            <a:r>
              <a:rPr lang="en-US" sz="1600" dirty="0"/>
              <a:t>Consensus based on</a:t>
            </a:r>
          </a:p>
          <a:p>
            <a:r>
              <a:rPr lang="en-US" sz="1600" dirty="0"/>
              <a:t>Compilation and Board discussion</a:t>
            </a:r>
          </a:p>
        </p:txBody>
      </p:sp>
      <p:sp>
        <p:nvSpPr>
          <p:cNvPr id="15" name="TextBox 14">
            <a:extLst>
              <a:ext uri="{FF2B5EF4-FFF2-40B4-BE49-F238E27FC236}">
                <a16:creationId xmlns:a16="http://schemas.microsoft.com/office/drawing/2014/main" id="{6063D380-CA85-3DAD-4234-8BB2F258B015}"/>
              </a:ext>
            </a:extLst>
          </p:cNvPr>
          <p:cNvSpPr txBox="1"/>
          <p:nvPr/>
        </p:nvSpPr>
        <p:spPr>
          <a:xfrm>
            <a:off x="5903650" y="4616381"/>
            <a:ext cx="2372765" cy="1077218"/>
          </a:xfrm>
          <a:prstGeom prst="rect">
            <a:avLst/>
          </a:prstGeom>
          <a:noFill/>
        </p:spPr>
        <p:txBody>
          <a:bodyPr wrap="none" rtlCol="0">
            <a:spAutoFit/>
          </a:bodyPr>
          <a:lstStyle/>
          <a:p>
            <a:r>
              <a:rPr lang="en-US" sz="1600" dirty="0"/>
              <a:t>Represents views of</a:t>
            </a:r>
          </a:p>
          <a:p>
            <a:r>
              <a:rPr lang="en-US" sz="1600" dirty="0"/>
              <a:t>Board majority.</a:t>
            </a:r>
          </a:p>
          <a:p>
            <a:r>
              <a:rPr lang="en-US" sz="1600" dirty="0"/>
              <a:t>Superintendent’s actual</a:t>
            </a:r>
          </a:p>
          <a:p>
            <a:r>
              <a:rPr lang="en-US" sz="1600" dirty="0"/>
              <a:t>evaluation to be signed.</a:t>
            </a:r>
          </a:p>
        </p:txBody>
      </p:sp>
    </p:spTree>
    <p:extLst>
      <p:ext uri="{BB962C8B-B14F-4D97-AF65-F5344CB8AC3E}">
        <p14:creationId xmlns:p14="http://schemas.microsoft.com/office/powerpoint/2010/main" val="313713573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966B2-5040-6FE2-54E9-DA2B43A2F2AB}"/>
              </a:ext>
            </a:extLst>
          </p:cNvPr>
          <p:cNvPicPr>
            <a:picLocks noChangeAspect="1"/>
          </p:cNvPicPr>
          <p:nvPr/>
        </p:nvPicPr>
        <p:blipFill>
          <a:blip r:embed="rId2"/>
          <a:stretch>
            <a:fillRect/>
          </a:stretch>
        </p:blipFill>
        <p:spPr>
          <a:xfrm>
            <a:off x="0" y="1"/>
            <a:ext cx="9144000" cy="6338656"/>
          </a:xfrm>
          <a:prstGeom prst="rect">
            <a:avLst/>
          </a:prstGeom>
        </p:spPr>
      </p:pic>
      <p:sp>
        <p:nvSpPr>
          <p:cNvPr id="4" name="TextBox 3">
            <a:extLst>
              <a:ext uri="{FF2B5EF4-FFF2-40B4-BE49-F238E27FC236}">
                <a16:creationId xmlns:a16="http://schemas.microsoft.com/office/drawing/2014/main" id="{830B36B3-67FB-F7C8-2EA7-4E868BB1B9E3}"/>
              </a:ext>
            </a:extLst>
          </p:cNvPr>
          <p:cNvSpPr txBox="1"/>
          <p:nvPr/>
        </p:nvSpPr>
        <p:spPr>
          <a:xfrm>
            <a:off x="878894" y="168672"/>
            <a:ext cx="6968970" cy="830997"/>
          </a:xfrm>
          <a:prstGeom prst="rect">
            <a:avLst/>
          </a:prstGeom>
          <a:noFill/>
        </p:spPr>
        <p:txBody>
          <a:bodyPr wrap="square" rtlCol="0">
            <a:spAutoFit/>
          </a:bodyPr>
          <a:lstStyle/>
          <a:p>
            <a:pPr algn="ctr"/>
            <a:r>
              <a:rPr lang="en-US" sz="2400" b="1" dirty="0"/>
              <a:t>3</a:t>
            </a:r>
            <a:r>
              <a:rPr lang="en-US" sz="2400" b="1" baseline="30000" dirty="0"/>
              <a:t>rd</a:t>
            </a:r>
            <a:r>
              <a:rPr lang="en-US" sz="2400" b="1" dirty="0"/>
              <a:t> Iteration of NJSBA’s Evaluation Tool – </a:t>
            </a:r>
          </a:p>
          <a:p>
            <a:pPr algn="ctr"/>
            <a:r>
              <a:rPr lang="en-US" sz="2400" b="1" dirty="0"/>
              <a:t>Annual Performance Report Template</a:t>
            </a:r>
          </a:p>
        </p:txBody>
      </p:sp>
      <p:sp>
        <p:nvSpPr>
          <p:cNvPr id="5" name="TextBox 4">
            <a:extLst>
              <a:ext uri="{FF2B5EF4-FFF2-40B4-BE49-F238E27FC236}">
                <a16:creationId xmlns:a16="http://schemas.microsoft.com/office/drawing/2014/main" id="{78C29065-B38C-C238-332C-728FADB54349}"/>
              </a:ext>
            </a:extLst>
          </p:cNvPr>
          <p:cNvSpPr txBox="1"/>
          <p:nvPr/>
        </p:nvSpPr>
        <p:spPr>
          <a:xfrm>
            <a:off x="5442012" y="4998128"/>
            <a:ext cx="2552302" cy="523220"/>
          </a:xfrm>
          <a:prstGeom prst="rect">
            <a:avLst/>
          </a:prstGeom>
          <a:noFill/>
        </p:spPr>
        <p:txBody>
          <a:bodyPr wrap="none" rtlCol="0">
            <a:spAutoFit/>
          </a:bodyPr>
          <a:lstStyle/>
          <a:p>
            <a:r>
              <a:rPr lang="en-US" dirty="0"/>
              <a:t>Signature lines for the Board</a:t>
            </a:r>
          </a:p>
          <a:p>
            <a:r>
              <a:rPr lang="en-US" dirty="0"/>
              <a:t>President and Superintendent</a:t>
            </a:r>
          </a:p>
        </p:txBody>
      </p:sp>
    </p:spTree>
    <p:extLst>
      <p:ext uri="{BB962C8B-B14F-4D97-AF65-F5344CB8AC3E}">
        <p14:creationId xmlns:p14="http://schemas.microsoft.com/office/powerpoint/2010/main" val="160986537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8AA67-F3A5-7AA0-BE86-4B2BE97E79F4}"/>
              </a:ext>
            </a:extLst>
          </p:cNvPr>
          <p:cNvSpPr>
            <a:spLocks noGrp="1"/>
          </p:cNvSpPr>
          <p:nvPr>
            <p:ph type="title"/>
          </p:nvPr>
        </p:nvSpPr>
        <p:spPr/>
        <p:txBody>
          <a:bodyPr/>
          <a:lstStyle/>
          <a:p>
            <a:r>
              <a:rPr lang="en-US" dirty="0">
                <a:solidFill>
                  <a:schemeClr val="tx1"/>
                </a:solidFill>
              </a:rPr>
              <a:t>Annual Performance Report Template</a:t>
            </a:r>
          </a:p>
        </p:txBody>
      </p:sp>
      <p:sp>
        <p:nvSpPr>
          <p:cNvPr id="3" name="Text Placeholder 2">
            <a:extLst>
              <a:ext uri="{FF2B5EF4-FFF2-40B4-BE49-F238E27FC236}">
                <a16:creationId xmlns:a16="http://schemas.microsoft.com/office/drawing/2014/main" id="{DC73CEDD-180C-034F-99A2-95A851D21609}"/>
              </a:ext>
            </a:extLst>
          </p:cNvPr>
          <p:cNvSpPr>
            <a:spLocks noGrp="1"/>
          </p:cNvSpPr>
          <p:nvPr>
            <p:ph type="body" idx="1"/>
          </p:nvPr>
        </p:nvSpPr>
        <p:spPr>
          <a:xfrm>
            <a:off x="594804" y="923279"/>
            <a:ext cx="8326270" cy="5419406"/>
          </a:xfrm>
        </p:spPr>
        <p:txBody>
          <a:bodyPr/>
          <a:lstStyle/>
          <a:p>
            <a:pPr marL="114300" indent="0">
              <a:buNone/>
            </a:pPr>
            <a:r>
              <a:rPr lang="en-US" dirty="0"/>
              <a:t> </a:t>
            </a:r>
          </a:p>
        </p:txBody>
      </p:sp>
      <p:pic>
        <p:nvPicPr>
          <p:cNvPr id="5" name="Picture 4">
            <a:extLst>
              <a:ext uri="{FF2B5EF4-FFF2-40B4-BE49-F238E27FC236}">
                <a16:creationId xmlns:a16="http://schemas.microsoft.com/office/drawing/2014/main" id="{BDC03597-77B8-750B-AE1B-77A4E07E09A5}"/>
              </a:ext>
            </a:extLst>
          </p:cNvPr>
          <p:cNvPicPr>
            <a:picLocks noChangeAspect="1"/>
          </p:cNvPicPr>
          <p:nvPr/>
        </p:nvPicPr>
        <p:blipFill>
          <a:blip r:embed="rId2"/>
          <a:stretch>
            <a:fillRect/>
          </a:stretch>
        </p:blipFill>
        <p:spPr>
          <a:xfrm>
            <a:off x="658107" y="1033431"/>
            <a:ext cx="7827785" cy="2535909"/>
          </a:xfrm>
          <a:prstGeom prst="rect">
            <a:avLst/>
          </a:prstGeom>
        </p:spPr>
      </p:pic>
      <p:pic>
        <p:nvPicPr>
          <p:cNvPr id="7" name="Picture 6">
            <a:extLst>
              <a:ext uri="{FF2B5EF4-FFF2-40B4-BE49-F238E27FC236}">
                <a16:creationId xmlns:a16="http://schemas.microsoft.com/office/drawing/2014/main" id="{A9657CD2-17C1-5BA1-EEC3-49EDCE1E2691}"/>
              </a:ext>
            </a:extLst>
          </p:cNvPr>
          <p:cNvPicPr>
            <a:picLocks noChangeAspect="1"/>
          </p:cNvPicPr>
          <p:nvPr/>
        </p:nvPicPr>
        <p:blipFill>
          <a:blip r:embed="rId3"/>
          <a:stretch>
            <a:fillRect/>
          </a:stretch>
        </p:blipFill>
        <p:spPr>
          <a:xfrm>
            <a:off x="1909696" y="3551470"/>
            <a:ext cx="7011378" cy="2791215"/>
          </a:xfrm>
          <a:prstGeom prst="rect">
            <a:avLst/>
          </a:prstGeom>
        </p:spPr>
      </p:pic>
      <p:sp>
        <p:nvSpPr>
          <p:cNvPr id="8" name="Rounded Rectangle 9">
            <a:extLst>
              <a:ext uri="{FF2B5EF4-FFF2-40B4-BE49-F238E27FC236}">
                <a16:creationId xmlns:a16="http://schemas.microsoft.com/office/drawing/2014/main" id="{65981104-3C70-15EF-1794-D638BFC10C0E}"/>
              </a:ext>
            </a:extLst>
          </p:cNvPr>
          <p:cNvSpPr/>
          <p:nvPr/>
        </p:nvSpPr>
        <p:spPr bwMode="auto">
          <a:xfrm>
            <a:off x="631791" y="3266248"/>
            <a:ext cx="1472217" cy="228600"/>
          </a:xfrm>
          <a:prstGeom prst="roundRect">
            <a:avLst/>
          </a:prstGeom>
          <a:solidFill>
            <a:schemeClr val="accent1">
              <a:alpha val="0"/>
            </a:scheme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9" name="Rounded Rectangle 9">
            <a:extLst>
              <a:ext uri="{FF2B5EF4-FFF2-40B4-BE49-F238E27FC236}">
                <a16:creationId xmlns:a16="http://schemas.microsoft.com/office/drawing/2014/main" id="{81C3B398-B01B-E709-83B9-F001BBB60FEF}"/>
              </a:ext>
            </a:extLst>
          </p:cNvPr>
          <p:cNvSpPr/>
          <p:nvPr/>
        </p:nvSpPr>
        <p:spPr bwMode="auto">
          <a:xfrm>
            <a:off x="2009312" y="6002056"/>
            <a:ext cx="1472217" cy="228600"/>
          </a:xfrm>
          <a:prstGeom prst="roundRect">
            <a:avLst/>
          </a:prstGeom>
          <a:solidFill>
            <a:schemeClr val="accent1">
              <a:alpha val="0"/>
            </a:scheme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pic>
        <p:nvPicPr>
          <p:cNvPr id="10" name="Picture 6">
            <a:extLst>
              <a:ext uri="{FF2B5EF4-FFF2-40B4-BE49-F238E27FC236}">
                <a16:creationId xmlns:a16="http://schemas.microsoft.com/office/drawing/2014/main" id="{F6763162-9B40-56D7-6289-90CF4728EA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480" y="2731375"/>
            <a:ext cx="348279" cy="35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82858675-3A95-81C0-F171-DDA73FB8D8CE}"/>
              </a:ext>
            </a:extLst>
          </p:cNvPr>
          <p:cNvPicPr>
            <a:picLocks noChangeAspect="1"/>
          </p:cNvPicPr>
          <p:nvPr/>
        </p:nvPicPr>
        <p:blipFill>
          <a:blip r:embed="rId5"/>
          <a:stretch>
            <a:fillRect/>
          </a:stretch>
        </p:blipFill>
        <p:spPr>
          <a:xfrm>
            <a:off x="1637290" y="4894573"/>
            <a:ext cx="347502" cy="353599"/>
          </a:xfrm>
          <a:prstGeom prst="rect">
            <a:avLst/>
          </a:prstGeom>
        </p:spPr>
      </p:pic>
      <p:sp>
        <p:nvSpPr>
          <p:cNvPr id="12" name="TextBox 11">
            <a:extLst>
              <a:ext uri="{FF2B5EF4-FFF2-40B4-BE49-F238E27FC236}">
                <a16:creationId xmlns:a16="http://schemas.microsoft.com/office/drawing/2014/main" id="{DA5E0241-B25D-EE72-AE9E-78F0A9367B6D}"/>
              </a:ext>
            </a:extLst>
          </p:cNvPr>
          <p:cNvSpPr txBox="1"/>
          <p:nvPr/>
        </p:nvSpPr>
        <p:spPr>
          <a:xfrm>
            <a:off x="585927" y="4536492"/>
            <a:ext cx="989373" cy="738664"/>
          </a:xfrm>
          <a:prstGeom prst="rect">
            <a:avLst/>
          </a:prstGeom>
          <a:noFill/>
        </p:spPr>
        <p:txBody>
          <a:bodyPr wrap="none" rtlCol="0">
            <a:spAutoFit/>
          </a:bodyPr>
          <a:lstStyle/>
          <a:p>
            <a:r>
              <a:rPr lang="en-US" b="1" dirty="0">
                <a:solidFill>
                  <a:srgbClr val="42668E"/>
                </a:solidFill>
              </a:rPr>
              <a:t>Based on</a:t>
            </a:r>
          </a:p>
          <a:p>
            <a:r>
              <a:rPr lang="en-US" b="1" dirty="0">
                <a:solidFill>
                  <a:srgbClr val="42668E"/>
                </a:solidFill>
              </a:rPr>
              <a:t>majority</a:t>
            </a:r>
          </a:p>
          <a:p>
            <a:r>
              <a:rPr lang="en-US" b="1" dirty="0">
                <a:solidFill>
                  <a:srgbClr val="42668E"/>
                </a:solidFill>
              </a:rPr>
              <a:t>opinion</a:t>
            </a:r>
            <a:r>
              <a:rPr lang="en-US" dirty="0">
                <a:solidFill>
                  <a:srgbClr val="42668E"/>
                </a:solidFill>
              </a:rPr>
              <a:t>.</a:t>
            </a:r>
          </a:p>
        </p:txBody>
      </p:sp>
    </p:spTree>
    <p:extLst>
      <p:ext uri="{BB962C8B-B14F-4D97-AF65-F5344CB8AC3E}">
        <p14:creationId xmlns:p14="http://schemas.microsoft.com/office/powerpoint/2010/main" val="27275758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noChangeAspect="1"/>
          </p:cNvGraphicFramePr>
          <p:nvPr>
            <p:ph idx="1"/>
          </p:nvPr>
        </p:nvGraphicFramePr>
        <p:xfrm>
          <a:off x="654724" y="273404"/>
          <a:ext cx="4076563" cy="4768839"/>
        </p:xfrm>
        <a:graphic>
          <a:graphicData uri="http://schemas.openxmlformats.org/presentationml/2006/ole">
            <mc:AlternateContent xmlns:mc="http://schemas.openxmlformats.org/markup-compatibility/2006">
              <mc:Choice xmlns:v="urn:schemas-microsoft-com:vml" Requires="v">
                <p:oleObj spid="_x0000_s3074" name="Document" r:id="rId3" imgW="6084422" imgH="7117670" progId="Word.Document.12">
                  <p:embed/>
                </p:oleObj>
              </mc:Choice>
              <mc:Fallback>
                <p:oleObj name="Document" r:id="rId3" imgW="6084422" imgH="7117670" progId="Word.Document.12">
                  <p:embed/>
                  <p:pic>
                    <p:nvPicPr>
                      <p:cNvPr id="8" name="Content Placeholder 7"/>
                      <p:cNvPicPr/>
                      <p:nvPr/>
                    </p:nvPicPr>
                    <p:blipFill>
                      <a:blip r:embed="rId4"/>
                      <a:stretch>
                        <a:fillRect/>
                      </a:stretch>
                    </p:blipFill>
                    <p:spPr>
                      <a:xfrm>
                        <a:off x="654724" y="273404"/>
                        <a:ext cx="4076563" cy="4768839"/>
                      </a:xfrm>
                      <a:prstGeom prst="rect">
                        <a:avLst/>
                      </a:prstGeom>
                    </p:spPr>
                  </p:pic>
                </p:oleObj>
              </mc:Fallback>
            </mc:AlternateContent>
          </a:graphicData>
        </a:graphic>
      </p:graphicFrame>
      <p:pic>
        <p:nvPicPr>
          <p:cNvPr id="1229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674" y="1204407"/>
            <a:ext cx="348279" cy="35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26377" y="2444316"/>
            <a:ext cx="3298059" cy="338554"/>
          </a:xfrm>
          <a:prstGeom prst="rect">
            <a:avLst/>
          </a:prstGeom>
          <a:solidFill>
            <a:schemeClr val="accent6">
              <a:lumMod val="20000"/>
              <a:lumOff val="80000"/>
            </a:schemeClr>
          </a:solidFill>
          <a:ln>
            <a:solidFill>
              <a:srgbClr val="002060"/>
            </a:solidFill>
          </a:ln>
        </p:spPr>
        <p:txBody>
          <a:bodyPr wrap="square" rtlCol="0">
            <a:spAutoFit/>
          </a:bodyPr>
          <a:lstStyle/>
          <a:p>
            <a:pPr algn="ctr"/>
            <a:r>
              <a:rPr lang="en-US" sz="1600" b="1" dirty="0">
                <a:solidFill>
                  <a:srgbClr val="002060"/>
                </a:solidFill>
              </a:rPr>
              <a:t>Can check more than one box.</a:t>
            </a:r>
          </a:p>
        </p:txBody>
      </p:sp>
      <p:sp>
        <p:nvSpPr>
          <p:cNvPr id="10" name="Rounded Rectangle 9"/>
          <p:cNvSpPr/>
          <p:nvPr/>
        </p:nvSpPr>
        <p:spPr bwMode="auto">
          <a:xfrm>
            <a:off x="622913" y="2094388"/>
            <a:ext cx="1981200" cy="228600"/>
          </a:xfrm>
          <a:prstGeom prst="roundRect">
            <a:avLst/>
          </a:prstGeom>
          <a:solidFill>
            <a:schemeClr val="accent1">
              <a:alpha val="0"/>
            </a:scheme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1" name="Rounded Rectangle 10"/>
          <p:cNvSpPr/>
          <p:nvPr/>
        </p:nvSpPr>
        <p:spPr bwMode="auto">
          <a:xfrm>
            <a:off x="636967" y="4591233"/>
            <a:ext cx="1905000" cy="304800"/>
          </a:xfrm>
          <a:prstGeom prst="roundRect">
            <a:avLst/>
          </a:prstGeom>
          <a:solidFill>
            <a:schemeClr val="accent1">
              <a:alpha val="0"/>
            </a:scheme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pic>
        <p:nvPicPr>
          <p:cNvPr id="7" name="Picture 6">
            <a:extLst>
              <a:ext uri="{FF2B5EF4-FFF2-40B4-BE49-F238E27FC236}">
                <a16:creationId xmlns:a16="http://schemas.microsoft.com/office/drawing/2014/main" id="{30B56C38-5E5B-B323-01E7-CD1B03AD4335}"/>
              </a:ext>
            </a:extLst>
          </p:cNvPr>
          <p:cNvPicPr>
            <a:picLocks noChangeAspect="1"/>
          </p:cNvPicPr>
          <p:nvPr/>
        </p:nvPicPr>
        <p:blipFill>
          <a:blip r:embed="rId6"/>
          <a:stretch>
            <a:fillRect/>
          </a:stretch>
        </p:blipFill>
        <p:spPr>
          <a:xfrm>
            <a:off x="1490232" y="5192991"/>
            <a:ext cx="6163535" cy="1080383"/>
          </a:xfrm>
          <a:prstGeom prst="rect">
            <a:avLst/>
          </a:prstGeom>
        </p:spPr>
      </p:pic>
      <p:sp>
        <p:nvSpPr>
          <p:cNvPr id="15" name="Rectangle 14">
            <a:extLst>
              <a:ext uri="{FF2B5EF4-FFF2-40B4-BE49-F238E27FC236}">
                <a16:creationId xmlns:a16="http://schemas.microsoft.com/office/drawing/2014/main" id="{5FD2C016-44F5-C2B9-99BA-1F19AF1C165C}"/>
              </a:ext>
            </a:extLst>
          </p:cNvPr>
          <p:cNvSpPr/>
          <p:nvPr/>
        </p:nvSpPr>
        <p:spPr>
          <a:xfrm>
            <a:off x="5620147" y="3240350"/>
            <a:ext cx="2981741" cy="9144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9168976-9056-BFC8-EE2B-5D3E55BE4AE0}"/>
              </a:ext>
            </a:extLst>
          </p:cNvPr>
          <p:cNvPicPr>
            <a:picLocks noChangeAspect="1"/>
          </p:cNvPicPr>
          <p:nvPr/>
        </p:nvPicPr>
        <p:blipFill>
          <a:blip r:embed="rId7"/>
          <a:stretch>
            <a:fillRect/>
          </a:stretch>
        </p:blipFill>
        <p:spPr>
          <a:xfrm>
            <a:off x="5620147" y="3003317"/>
            <a:ext cx="2981741" cy="247685"/>
          </a:xfrm>
          <a:prstGeom prst="rect">
            <a:avLst/>
          </a:prstGeom>
        </p:spPr>
      </p:pic>
      <p:sp>
        <p:nvSpPr>
          <p:cNvPr id="18" name="TextBox 17">
            <a:extLst>
              <a:ext uri="{FF2B5EF4-FFF2-40B4-BE49-F238E27FC236}">
                <a16:creationId xmlns:a16="http://schemas.microsoft.com/office/drawing/2014/main" id="{4287A166-1293-96D5-A16E-D7CC16901103}"/>
              </a:ext>
            </a:extLst>
          </p:cNvPr>
          <p:cNvSpPr txBox="1"/>
          <p:nvPr/>
        </p:nvSpPr>
        <p:spPr>
          <a:xfrm>
            <a:off x="6205492" y="3559949"/>
            <a:ext cx="1904689" cy="307777"/>
          </a:xfrm>
          <a:prstGeom prst="rect">
            <a:avLst/>
          </a:prstGeom>
          <a:noFill/>
        </p:spPr>
        <p:txBody>
          <a:bodyPr wrap="none" rtlCol="0">
            <a:spAutoFit/>
          </a:bodyPr>
          <a:lstStyle/>
          <a:p>
            <a:r>
              <a:rPr lang="en-US" dirty="0"/>
              <a:t>Open-ended text box.</a:t>
            </a:r>
          </a:p>
        </p:txBody>
      </p:sp>
      <p:sp>
        <p:nvSpPr>
          <p:cNvPr id="19" name="TextBox 18">
            <a:extLst>
              <a:ext uri="{FF2B5EF4-FFF2-40B4-BE49-F238E27FC236}">
                <a16:creationId xmlns:a16="http://schemas.microsoft.com/office/drawing/2014/main" id="{2428ECA7-6A57-CA02-9B34-7D1F56F85FF2}"/>
              </a:ext>
            </a:extLst>
          </p:cNvPr>
          <p:cNvSpPr txBox="1"/>
          <p:nvPr/>
        </p:nvSpPr>
        <p:spPr>
          <a:xfrm>
            <a:off x="5159634" y="577049"/>
            <a:ext cx="3821772" cy="1785104"/>
          </a:xfrm>
          <a:prstGeom prst="rect">
            <a:avLst/>
          </a:prstGeom>
          <a:noFill/>
        </p:spPr>
        <p:txBody>
          <a:bodyPr wrap="square" rtlCol="0">
            <a:spAutoFit/>
          </a:bodyPr>
          <a:lstStyle/>
          <a:p>
            <a:pPr algn="ctr"/>
            <a:r>
              <a:rPr lang="en-US" sz="2000" b="1" dirty="0"/>
              <a:t>Annual Performance Report </a:t>
            </a:r>
          </a:p>
          <a:p>
            <a:pPr algn="ctr"/>
            <a:r>
              <a:rPr lang="en-US" sz="2000" b="1" dirty="0"/>
              <a:t>Template</a:t>
            </a:r>
          </a:p>
          <a:p>
            <a:endParaRPr lang="en-US" dirty="0"/>
          </a:p>
          <a:p>
            <a:endParaRPr lang="en-US" dirty="0"/>
          </a:p>
          <a:p>
            <a:endParaRPr lang="en-US" dirty="0"/>
          </a:p>
          <a:p>
            <a:pPr algn="ctr"/>
            <a:r>
              <a:rPr lang="en-US" dirty="0"/>
              <a:t>Summary of overall areas of strength and areas for growth.</a:t>
            </a:r>
          </a:p>
        </p:txBody>
      </p:sp>
    </p:spTree>
    <p:extLst>
      <p:ext uri="{BB962C8B-B14F-4D97-AF65-F5344CB8AC3E}">
        <p14:creationId xmlns:p14="http://schemas.microsoft.com/office/powerpoint/2010/main" val="17869128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176">
            <a:extLst>
              <a:ext uri="{FF2B5EF4-FFF2-40B4-BE49-F238E27FC236}">
                <a16:creationId xmlns:a16="http://schemas.microsoft.com/office/drawing/2014/main" id="{6F00A880-0E65-89B2-1EDC-9097A6B519E3}"/>
              </a:ext>
            </a:extLst>
          </p:cNvPr>
          <p:cNvPicPr>
            <a:picLocks noChangeAspect="1"/>
          </p:cNvPicPr>
          <p:nvPr/>
        </p:nvPicPr>
        <p:blipFill rotWithShape="1">
          <a:blip r:embed="rId2"/>
          <a:srcRect l="25453" r="16253" b="1"/>
          <a:stretch/>
        </p:blipFill>
        <p:spPr>
          <a:xfrm>
            <a:off x="6135687" y="723900"/>
            <a:ext cx="3008313" cy="5569905"/>
          </a:xfrm>
          <a:prstGeom prst="rect">
            <a:avLst/>
          </a:prstGeom>
          <a:noFill/>
        </p:spPr>
      </p:pic>
      <p:sp>
        <p:nvSpPr>
          <p:cNvPr id="17" name="Rectangle 16">
            <a:extLst>
              <a:ext uri="{FF2B5EF4-FFF2-40B4-BE49-F238E27FC236}">
                <a16:creationId xmlns:a16="http://schemas.microsoft.com/office/drawing/2014/main" id="{1BEB9F64-A222-87C0-82CD-BA3E50D5D977}"/>
              </a:ext>
            </a:extLst>
          </p:cNvPr>
          <p:cNvSpPr/>
          <p:nvPr/>
        </p:nvSpPr>
        <p:spPr bwMode="auto">
          <a:xfrm>
            <a:off x="142786" y="731520"/>
            <a:ext cx="5992901" cy="5562286"/>
          </a:xfrm>
          <a:prstGeom prst="rect">
            <a:avLst/>
          </a:prstGeom>
          <a:solidFill>
            <a:schemeClr val="accent5"/>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3" name="Title 1">
            <a:extLst>
              <a:ext uri="{FF2B5EF4-FFF2-40B4-BE49-F238E27FC236}">
                <a16:creationId xmlns:a16="http://schemas.microsoft.com/office/drawing/2014/main" id="{63EB42E3-F270-5104-17B0-973BDC79E401}"/>
              </a:ext>
            </a:extLst>
          </p:cNvPr>
          <p:cNvSpPr>
            <a:spLocks noGrp="1"/>
          </p:cNvSpPr>
          <p:nvPr>
            <p:ph type="title"/>
          </p:nvPr>
        </p:nvSpPr>
        <p:spPr>
          <a:xfrm>
            <a:off x="723900" y="76514"/>
            <a:ext cx="7696200" cy="655005"/>
          </a:xfrm>
        </p:spPr>
        <p:txBody>
          <a:bodyPr anchor="t"/>
          <a:lstStyle/>
          <a:p>
            <a:pPr algn="ctr"/>
            <a:r>
              <a:rPr lang="en-US" sz="3200" dirty="0">
                <a:solidFill>
                  <a:schemeClr val="tx1"/>
                </a:solidFill>
                <a:latin typeface="Calibri" panose="020F0502020204030204" pitchFamily="34" charset="0"/>
                <a:cs typeface="Calibri" panose="020F0502020204030204" pitchFamily="34" charset="0"/>
              </a:rPr>
              <a:t>SEC Jurisdiction</a:t>
            </a:r>
          </a:p>
        </p:txBody>
      </p:sp>
      <p:sp>
        <p:nvSpPr>
          <p:cNvPr id="14" name="TextBox 13">
            <a:extLst>
              <a:ext uri="{FF2B5EF4-FFF2-40B4-BE49-F238E27FC236}">
                <a16:creationId xmlns:a16="http://schemas.microsoft.com/office/drawing/2014/main" id="{55BA90E0-A764-F13F-EAFA-EAEE5C60A260}"/>
              </a:ext>
            </a:extLst>
          </p:cNvPr>
          <p:cNvSpPr txBox="1"/>
          <p:nvPr/>
        </p:nvSpPr>
        <p:spPr>
          <a:xfrm>
            <a:off x="6240190" y="2195276"/>
            <a:ext cx="2903810" cy="2862322"/>
          </a:xfrm>
          <a:prstGeom prst="rect">
            <a:avLst/>
          </a:prstGeom>
          <a:noFill/>
        </p:spPr>
        <p:txBody>
          <a:bodyPr wrap="square" lIns="91440" tIns="45720" rIns="91440" bIns="45720" rtlCol="0" anchor="t">
            <a:spAutoFit/>
          </a:bodyPr>
          <a:lstStyle/>
          <a:p>
            <a:r>
              <a:rPr lang="en-US" sz="2000" b="1" dirty="0">
                <a:latin typeface="Arial"/>
                <a:ea typeface="ＭＳ Ｐゴシック"/>
                <a:cs typeface="Arial"/>
              </a:rPr>
              <a:t>On average as previously reported by the SEC, considered annually are:</a:t>
            </a:r>
          </a:p>
          <a:p>
            <a:pPr marL="285750" indent="-285750">
              <a:buFont typeface="Arial" panose="020B0604020202020204" pitchFamily="34" charset="0"/>
              <a:buChar char="•"/>
            </a:pPr>
            <a:r>
              <a:rPr lang="en-US" sz="2000" b="1" dirty="0">
                <a:latin typeface="Arial"/>
                <a:ea typeface="ＭＳ Ｐゴシック"/>
                <a:cs typeface="Arial"/>
              </a:rPr>
              <a:t>85 Ethics complaints filed</a:t>
            </a:r>
          </a:p>
          <a:p>
            <a:pPr marL="285750" indent="-285750">
              <a:buFont typeface="Arial" panose="020B0604020202020204" pitchFamily="34" charset="0"/>
              <a:buChar char="•"/>
            </a:pPr>
            <a:r>
              <a:rPr lang="en-US" sz="2000" b="1" dirty="0">
                <a:latin typeface="Arial"/>
                <a:ea typeface="ＭＳ Ｐゴシック"/>
                <a:cs typeface="Arial"/>
              </a:rPr>
              <a:t>35 Advisory Opinions requested</a:t>
            </a:r>
          </a:p>
        </p:txBody>
      </p:sp>
      <p:sp>
        <p:nvSpPr>
          <p:cNvPr id="16" name="TextBox 15">
            <a:extLst>
              <a:ext uri="{FF2B5EF4-FFF2-40B4-BE49-F238E27FC236}">
                <a16:creationId xmlns:a16="http://schemas.microsoft.com/office/drawing/2014/main" id="{BA310149-6115-6906-24CD-7D2179E56EF5}"/>
              </a:ext>
            </a:extLst>
          </p:cNvPr>
          <p:cNvSpPr txBox="1"/>
          <p:nvPr/>
        </p:nvSpPr>
        <p:spPr>
          <a:xfrm>
            <a:off x="228600" y="5581235"/>
            <a:ext cx="2560320" cy="646986"/>
          </a:xfrm>
          <a:prstGeom prst="flowChartAlternateProcess">
            <a:avLst/>
          </a:prstGeom>
          <a:solidFill>
            <a:srgbClr val="FFC000"/>
          </a:solidFill>
          <a:ln>
            <a:solidFill>
              <a:srgbClr val="FFC000"/>
            </a:solidFill>
          </a:ln>
        </p:spPr>
        <p:txBody>
          <a:bodyPr wrap="square" rtlCol="0">
            <a:spAutoFit/>
          </a:bodyPr>
          <a:lstStyle/>
          <a:p>
            <a:r>
              <a:rPr lang="en-US" sz="1600" b="1"/>
              <a:t>Can be made public. Needs 6 Votes SEC.</a:t>
            </a:r>
          </a:p>
        </p:txBody>
      </p:sp>
      <p:graphicFrame>
        <p:nvGraphicFramePr>
          <p:cNvPr id="8" name="Diagram 7">
            <a:extLst>
              <a:ext uri="{FF2B5EF4-FFF2-40B4-BE49-F238E27FC236}">
                <a16:creationId xmlns:a16="http://schemas.microsoft.com/office/drawing/2014/main" id="{66334E59-CFC5-936F-B06B-C87989B6E39A}"/>
              </a:ext>
            </a:extLst>
          </p:cNvPr>
          <p:cNvGraphicFramePr/>
          <p:nvPr>
            <p:extLst>
              <p:ext uri="{D42A27DB-BD31-4B8C-83A1-F6EECF244321}">
                <p14:modId xmlns:p14="http://schemas.microsoft.com/office/powerpoint/2010/main" val="680864147"/>
              </p:ext>
            </p:extLst>
          </p:nvPr>
        </p:nvGraphicFramePr>
        <p:xfrm>
          <a:off x="104503" y="1121670"/>
          <a:ext cx="5992901"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128388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F3960-5802-4E91-110E-700738CFF38E}"/>
              </a:ext>
            </a:extLst>
          </p:cNvPr>
          <p:cNvPicPr>
            <a:picLocks noChangeAspect="1"/>
          </p:cNvPicPr>
          <p:nvPr/>
        </p:nvPicPr>
        <p:blipFill>
          <a:blip r:embed="rId2"/>
          <a:stretch>
            <a:fillRect/>
          </a:stretch>
        </p:blipFill>
        <p:spPr>
          <a:xfrm>
            <a:off x="0" y="3648"/>
            <a:ext cx="9144000" cy="6371303"/>
          </a:xfrm>
          <a:prstGeom prst="rect">
            <a:avLst/>
          </a:prstGeom>
        </p:spPr>
      </p:pic>
    </p:spTree>
    <p:extLst>
      <p:ext uri="{BB962C8B-B14F-4D97-AF65-F5344CB8AC3E}">
        <p14:creationId xmlns:p14="http://schemas.microsoft.com/office/powerpoint/2010/main" val="171080416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7"/>
          <p:cNvSpPr txBox="1">
            <a:spLocks noGrp="1"/>
          </p:cNvSpPr>
          <p:nvPr>
            <p:ph type="title"/>
          </p:nvPr>
        </p:nvSpPr>
        <p:spPr>
          <a:xfrm>
            <a:off x="1216239" y="160507"/>
            <a:ext cx="7244180" cy="5319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2800" dirty="0">
                <a:solidFill>
                  <a:schemeClr val="dk1"/>
                </a:solidFill>
              </a:rPr>
              <a:t>Sample Evaluation Calendar</a:t>
            </a:r>
            <a:endParaRPr dirty="0"/>
          </a:p>
        </p:txBody>
      </p:sp>
      <p:sp>
        <p:nvSpPr>
          <p:cNvPr id="251" name="Google Shape;251;p7"/>
          <p:cNvSpPr txBox="1">
            <a:spLocks noGrp="1"/>
          </p:cNvSpPr>
          <p:nvPr>
            <p:ph type="body" idx="1"/>
          </p:nvPr>
        </p:nvSpPr>
        <p:spPr>
          <a:xfrm>
            <a:off x="3950557" y="1083076"/>
            <a:ext cx="4782113" cy="510741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900"/>
              <a:buFont typeface="Arial"/>
              <a:buNone/>
            </a:pPr>
            <a:endParaRPr sz="1900"/>
          </a:p>
          <a:p>
            <a:pPr marL="0" lvl="0" indent="0" algn="l" rtl="0">
              <a:spcBef>
                <a:spcPts val="380"/>
              </a:spcBef>
              <a:spcAft>
                <a:spcPts val="0"/>
              </a:spcAft>
              <a:buSzPts val="1900"/>
              <a:buFont typeface="Arial"/>
              <a:buNone/>
            </a:pPr>
            <a:endParaRPr sz="1900"/>
          </a:p>
          <a:p>
            <a:pPr marL="0" lvl="0" indent="0" algn="l" rtl="0">
              <a:spcBef>
                <a:spcPts val="380"/>
              </a:spcBef>
              <a:spcAft>
                <a:spcPts val="0"/>
              </a:spcAft>
              <a:buSzPts val="1900"/>
              <a:buFont typeface="Arial"/>
              <a:buNone/>
            </a:pPr>
            <a:endParaRPr sz="1900"/>
          </a:p>
          <a:p>
            <a:pPr marL="0" lvl="0" indent="0" algn="l" rtl="0">
              <a:spcBef>
                <a:spcPts val="380"/>
              </a:spcBef>
              <a:spcAft>
                <a:spcPts val="0"/>
              </a:spcAft>
              <a:buSzPts val="1900"/>
              <a:buFont typeface="Arial"/>
              <a:buNone/>
            </a:pPr>
            <a:endParaRPr sz="1900"/>
          </a:p>
        </p:txBody>
      </p:sp>
      <p:graphicFrame>
        <p:nvGraphicFramePr>
          <p:cNvPr id="252" name="Google Shape;252;p7"/>
          <p:cNvGraphicFramePr/>
          <p:nvPr/>
        </p:nvGraphicFramePr>
        <p:xfrm>
          <a:off x="1762207" y="850878"/>
          <a:ext cx="6547283" cy="5368795"/>
        </p:xfrm>
        <a:graphic>
          <a:graphicData uri="http://schemas.openxmlformats.org/drawingml/2006/table">
            <a:tbl>
              <a:tblPr firstRow="1" bandRow="1">
                <a:noFill/>
              </a:tblPr>
              <a:tblGrid>
                <a:gridCol w="2176035">
                  <a:extLst>
                    <a:ext uri="{9D8B030D-6E8A-4147-A177-3AD203B41FA5}">
                      <a16:colId xmlns:a16="http://schemas.microsoft.com/office/drawing/2014/main" val="20000"/>
                    </a:ext>
                  </a:extLst>
                </a:gridCol>
                <a:gridCol w="4371248">
                  <a:extLst>
                    <a:ext uri="{9D8B030D-6E8A-4147-A177-3AD203B41FA5}">
                      <a16:colId xmlns:a16="http://schemas.microsoft.com/office/drawing/2014/main" val="20001"/>
                    </a:ext>
                  </a:extLst>
                </a:gridCol>
              </a:tblGrid>
              <a:tr h="401150">
                <a:tc>
                  <a:txBody>
                    <a:bodyPr/>
                    <a:lstStyle/>
                    <a:p>
                      <a:pPr marL="0" marR="0" lvl="0" indent="0" algn="l" rtl="0">
                        <a:spcBef>
                          <a:spcPts val="0"/>
                        </a:spcBef>
                        <a:spcAft>
                          <a:spcPts val="0"/>
                        </a:spcAft>
                        <a:buNone/>
                      </a:pPr>
                      <a:r>
                        <a:rPr lang="en-US" sz="1400" u="none" strike="noStrike" cap="none"/>
                        <a:t>When</a:t>
                      </a:r>
                      <a:endParaRPr/>
                    </a:p>
                  </a:txBody>
                  <a:tcPr marL="91450" marR="91450" marT="45725" marB="45725"/>
                </a:tc>
                <a:tc>
                  <a:txBody>
                    <a:bodyPr/>
                    <a:lstStyle/>
                    <a:p>
                      <a:pPr marL="0" marR="0" lvl="0" indent="0" algn="l" rtl="0">
                        <a:spcBef>
                          <a:spcPts val="0"/>
                        </a:spcBef>
                        <a:spcAft>
                          <a:spcPts val="0"/>
                        </a:spcAft>
                        <a:buNone/>
                      </a:pPr>
                      <a:r>
                        <a:rPr lang="en-US" sz="1400"/>
                        <a:t>Action</a:t>
                      </a:r>
                      <a:endParaRPr/>
                    </a:p>
                  </a:txBody>
                  <a:tcPr marL="91450" marR="91450" marT="45725" marB="45725"/>
                </a:tc>
                <a:extLst>
                  <a:ext uri="{0D108BD9-81ED-4DB2-BD59-A6C34878D82A}">
                    <a16:rowId xmlns:a16="http://schemas.microsoft.com/office/drawing/2014/main" val="10000"/>
                  </a:ext>
                </a:extLst>
              </a:tr>
              <a:tr h="544050">
                <a:tc>
                  <a:txBody>
                    <a:bodyPr/>
                    <a:lstStyle/>
                    <a:p>
                      <a:pPr marL="0" marR="0" lvl="0" indent="0" algn="l" rtl="0">
                        <a:spcBef>
                          <a:spcPts val="0"/>
                        </a:spcBef>
                        <a:spcAft>
                          <a:spcPts val="0"/>
                        </a:spcAft>
                        <a:buNone/>
                      </a:pPr>
                      <a:r>
                        <a:rPr lang="en-US" dirty="0"/>
                        <a:t>Late March or Early April</a:t>
                      </a:r>
                    </a:p>
                    <a:p>
                      <a:pPr marL="0" marR="0" lvl="0" indent="0" algn="l" rtl="0">
                        <a:spcBef>
                          <a:spcPts val="0"/>
                        </a:spcBef>
                        <a:spcAft>
                          <a:spcPts val="0"/>
                        </a:spcAft>
                        <a:buNone/>
                      </a:pPr>
                      <a:r>
                        <a:rPr lang="en-US" dirty="0"/>
                        <a:t>(Depending on timing of meeting schedule)</a:t>
                      </a:r>
                      <a:endParaRPr dirty="0"/>
                    </a:p>
                  </a:txBody>
                  <a:tcPr marL="91450" marR="91450" marT="45725" marB="45725"/>
                </a:tc>
                <a:tc>
                  <a:txBody>
                    <a:bodyPr/>
                    <a:lstStyle/>
                    <a:p>
                      <a:pPr marL="0" marR="0" lvl="0" indent="0" algn="l" rtl="0">
                        <a:spcBef>
                          <a:spcPts val="0"/>
                        </a:spcBef>
                        <a:spcAft>
                          <a:spcPts val="0"/>
                        </a:spcAft>
                        <a:buNone/>
                      </a:pPr>
                      <a:r>
                        <a:rPr lang="en-US" sz="1400" dirty="0"/>
                        <a:t>Board and CSA meet in Executive Session for Evaluation Preconference and clarify process/timelines</a:t>
                      </a:r>
                      <a:endParaRPr dirty="0"/>
                    </a:p>
                  </a:txBody>
                  <a:tcPr marL="91450" marR="91450" marT="45725" marB="45725"/>
                </a:tc>
                <a:extLst>
                  <a:ext uri="{0D108BD9-81ED-4DB2-BD59-A6C34878D82A}">
                    <a16:rowId xmlns:a16="http://schemas.microsoft.com/office/drawing/2014/main" val="10001"/>
                  </a:ext>
                </a:extLst>
              </a:tr>
              <a:tr h="511065">
                <a:tc>
                  <a:txBody>
                    <a:bodyPr/>
                    <a:lstStyle/>
                    <a:p>
                      <a:pPr marL="0" marR="0" lvl="0" indent="0" algn="l" rtl="0">
                        <a:spcBef>
                          <a:spcPts val="0"/>
                        </a:spcBef>
                        <a:spcAft>
                          <a:spcPts val="0"/>
                        </a:spcAft>
                        <a:buNone/>
                      </a:pPr>
                      <a:r>
                        <a:rPr lang="en-US" dirty="0"/>
                        <a:t>Late April – Early May</a:t>
                      </a:r>
                      <a:endParaRPr dirty="0"/>
                    </a:p>
                  </a:txBody>
                  <a:tcPr marL="91450" marR="91450" marT="45725" marB="45725"/>
                </a:tc>
                <a:tc>
                  <a:txBody>
                    <a:bodyPr/>
                    <a:lstStyle/>
                    <a:p>
                      <a:pPr marL="0" marR="0" lvl="0" indent="0" algn="l" rtl="0">
                        <a:spcBef>
                          <a:spcPts val="0"/>
                        </a:spcBef>
                        <a:spcAft>
                          <a:spcPts val="0"/>
                        </a:spcAft>
                        <a:buNone/>
                      </a:pPr>
                      <a:r>
                        <a:rPr lang="en-US" sz="1400" dirty="0"/>
                        <a:t>CSA competes their portion of the evaluation.</a:t>
                      </a:r>
                      <a:endParaRPr dirty="0"/>
                    </a:p>
                  </a:txBody>
                  <a:tcPr marL="91450" marR="91450" marT="45725" marB="45725"/>
                </a:tc>
                <a:extLst>
                  <a:ext uri="{0D108BD9-81ED-4DB2-BD59-A6C34878D82A}">
                    <a16:rowId xmlns:a16="http://schemas.microsoft.com/office/drawing/2014/main" val="10003"/>
                  </a:ext>
                </a:extLst>
              </a:tr>
              <a:tr h="544050">
                <a:tc>
                  <a:txBody>
                    <a:bodyPr/>
                    <a:lstStyle/>
                    <a:p>
                      <a:pPr marL="0" marR="0" lvl="0" indent="0" algn="l" rtl="0">
                        <a:spcBef>
                          <a:spcPts val="0"/>
                        </a:spcBef>
                        <a:spcAft>
                          <a:spcPts val="0"/>
                        </a:spcAft>
                        <a:buNone/>
                      </a:pPr>
                      <a:r>
                        <a:rPr lang="en-US" dirty="0"/>
                        <a:t>Mid-May</a:t>
                      </a:r>
                      <a:endParaRPr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Members complete their individual evaluation.</a:t>
                      </a:r>
                      <a:endParaRPr lang="en-US" dirty="0"/>
                    </a:p>
                    <a:p>
                      <a:pPr marL="0" marR="0" lvl="0" indent="0" algn="l" rtl="0">
                        <a:spcBef>
                          <a:spcPts val="0"/>
                        </a:spcBef>
                        <a:spcAft>
                          <a:spcPts val="0"/>
                        </a:spcAft>
                        <a:buNone/>
                      </a:pPr>
                      <a:endParaRPr dirty="0"/>
                    </a:p>
                  </a:txBody>
                  <a:tcPr marL="91450" marR="91450" marT="45725" marB="45725"/>
                </a:tc>
                <a:extLst>
                  <a:ext uri="{0D108BD9-81ED-4DB2-BD59-A6C34878D82A}">
                    <a16:rowId xmlns:a16="http://schemas.microsoft.com/office/drawing/2014/main" val="10004"/>
                  </a:ext>
                </a:extLst>
              </a:tr>
              <a:tr h="773050">
                <a:tc>
                  <a:txBody>
                    <a:bodyPr/>
                    <a:lstStyle/>
                    <a:p>
                      <a:pPr marL="0" marR="0" lvl="0" indent="0" algn="l" rtl="0">
                        <a:spcBef>
                          <a:spcPts val="0"/>
                        </a:spcBef>
                        <a:spcAft>
                          <a:spcPts val="0"/>
                        </a:spcAft>
                        <a:buNone/>
                      </a:pPr>
                      <a:r>
                        <a:rPr lang="en-US" dirty="0"/>
                        <a:t>Mid-May</a:t>
                      </a:r>
                      <a:endParaRPr dirty="0"/>
                    </a:p>
                  </a:txBody>
                  <a:tcPr marL="91450" marR="91450" marT="45725" marB="45725"/>
                </a:tc>
                <a:tc>
                  <a:txBody>
                    <a:bodyPr/>
                    <a:lstStyle/>
                    <a:p>
                      <a:pPr marL="0" marR="0" lvl="0" indent="0" algn="l" rtl="0">
                        <a:spcBef>
                          <a:spcPts val="0"/>
                        </a:spcBef>
                        <a:spcAft>
                          <a:spcPts val="0"/>
                        </a:spcAft>
                        <a:buNone/>
                      </a:pPr>
                      <a:r>
                        <a:rPr lang="en-US" sz="1400" dirty="0"/>
                        <a:t>NJSBA compiles individual responses into anonymous Compilation reports retrieved by board president.</a:t>
                      </a:r>
                      <a:endParaRPr dirty="0"/>
                    </a:p>
                  </a:txBody>
                  <a:tcPr marL="91450" marR="91450" marT="45725" marB="45725"/>
                </a:tc>
                <a:extLst>
                  <a:ext uri="{0D108BD9-81ED-4DB2-BD59-A6C34878D82A}">
                    <a16:rowId xmlns:a16="http://schemas.microsoft.com/office/drawing/2014/main" val="10005"/>
                  </a:ext>
                </a:extLst>
              </a:tr>
              <a:tr h="544050">
                <a:tc>
                  <a:txBody>
                    <a:bodyPr/>
                    <a:lstStyle/>
                    <a:p>
                      <a:pPr marL="0" marR="0" lvl="0" indent="0" algn="l" rtl="0">
                        <a:spcBef>
                          <a:spcPts val="0"/>
                        </a:spcBef>
                        <a:spcAft>
                          <a:spcPts val="0"/>
                        </a:spcAft>
                        <a:buNone/>
                      </a:pPr>
                      <a:r>
                        <a:rPr lang="en-US" dirty="0"/>
                        <a:t>End May</a:t>
                      </a:r>
                    </a:p>
                    <a:p>
                      <a:pPr marL="0" marR="0" lvl="0" indent="0" algn="l" rtl="0">
                        <a:spcBef>
                          <a:spcPts val="0"/>
                        </a:spcBef>
                        <a:spcAft>
                          <a:spcPts val="0"/>
                        </a:spcAft>
                        <a:buNone/>
                      </a:pPr>
                      <a:r>
                        <a:rPr lang="en-US" dirty="0"/>
                        <a:t>(Consider May board meeting)</a:t>
                      </a:r>
                      <a:endParaRPr dirty="0"/>
                    </a:p>
                  </a:txBody>
                  <a:tcPr marL="91450" marR="91450" marT="45725" marB="45725"/>
                </a:tc>
                <a:tc>
                  <a:txBody>
                    <a:bodyPr/>
                    <a:lstStyle/>
                    <a:p>
                      <a:pPr marL="0" marR="0" lvl="0" indent="0" algn="l" rtl="0">
                        <a:spcBef>
                          <a:spcPts val="0"/>
                        </a:spcBef>
                        <a:spcAft>
                          <a:spcPts val="0"/>
                        </a:spcAft>
                        <a:buNone/>
                      </a:pPr>
                      <a:r>
                        <a:rPr lang="en-US" dirty="0"/>
                        <a:t>Board meets in Executive Session to review compilation and identify majority opinion.</a:t>
                      </a:r>
                      <a:endParaRPr dirty="0"/>
                    </a:p>
                  </a:txBody>
                  <a:tcPr marL="91450" marR="91450" marT="45725" marB="45725"/>
                </a:tc>
                <a:extLst>
                  <a:ext uri="{0D108BD9-81ED-4DB2-BD59-A6C34878D82A}">
                    <a16:rowId xmlns:a16="http://schemas.microsoft.com/office/drawing/2014/main" val="10006"/>
                  </a:ext>
                </a:extLst>
              </a:tr>
              <a:tr h="544050">
                <a:tc>
                  <a:txBody>
                    <a:bodyPr/>
                    <a:lstStyle/>
                    <a:p>
                      <a:pPr marL="0" marR="0" lvl="0" indent="0" algn="l" rtl="0">
                        <a:spcBef>
                          <a:spcPts val="0"/>
                        </a:spcBef>
                        <a:spcAft>
                          <a:spcPts val="0"/>
                        </a:spcAft>
                        <a:buNone/>
                      </a:pPr>
                      <a:r>
                        <a:rPr lang="en-US" dirty="0"/>
                        <a:t>June</a:t>
                      </a:r>
                      <a:endParaRPr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Annual Performance Report is written by the Board president or designee. </a:t>
                      </a:r>
                      <a:endParaRPr lang="en-US" dirty="0"/>
                    </a:p>
                    <a:p>
                      <a:pPr marL="0" marR="0" lvl="0" indent="0" algn="l" rtl="0">
                        <a:spcBef>
                          <a:spcPts val="0"/>
                        </a:spcBef>
                        <a:spcAft>
                          <a:spcPts val="0"/>
                        </a:spcAft>
                        <a:buNone/>
                      </a:pPr>
                      <a:endParaRPr dirty="0"/>
                    </a:p>
                  </a:txBody>
                  <a:tcPr marL="91450" marR="91450" marT="45725" marB="45725"/>
                </a:tc>
                <a:extLst>
                  <a:ext uri="{0D108BD9-81ED-4DB2-BD59-A6C34878D82A}">
                    <a16:rowId xmlns:a16="http://schemas.microsoft.com/office/drawing/2014/main" val="10007"/>
                  </a:ext>
                </a:extLst>
              </a:tr>
              <a:tr h="766650">
                <a:tc>
                  <a:txBody>
                    <a:bodyPr/>
                    <a:lstStyle/>
                    <a:p>
                      <a:pPr marL="0" marR="0" lvl="0" indent="0" algn="l" rtl="0">
                        <a:spcBef>
                          <a:spcPts val="0"/>
                        </a:spcBef>
                        <a:spcAft>
                          <a:spcPts val="0"/>
                        </a:spcAft>
                        <a:buNone/>
                      </a:pPr>
                      <a:r>
                        <a:rPr lang="en-US" dirty="0"/>
                        <a:t>By July 1</a:t>
                      </a:r>
                    </a:p>
                    <a:p>
                      <a:pPr marL="0" marR="0" lvl="0" indent="0" algn="l" rtl="0">
                        <a:spcBef>
                          <a:spcPts val="0"/>
                        </a:spcBef>
                        <a:spcAft>
                          <a:spcPts val="0"/>
                        </a:spcAft>
                        <a:buNone/>
                      </a:pPr>
                      <a:r>
                        <a:rPr lang="en-US" dirty="0"/>
                        <a:t>(Consider last June board meeting)</a:t>
                      </a:r>
                      <a:endParaRPr dirty="0"/>
                    </a:p>
                  </a:txBody>
                  <a:tcPr marL="91450" marR="91450" marT="45725" marB="45725"/>
                </a:tc>
                <a:tc>
                  <a:txBody>
                    <a:bodyPr/>
                    <a:lstStyle/>
                    <a:p>
                      <a:pPr marL="0" marR="0" lvl="0" indent="0" algn="l" rtl="0">
                        <a:spcBef>
                          <a:spcPts val="0"/>
                        </a:spcBef>
                        <a:spcAft>
                          <a:spcPts val="0"/>
                        </a:spcAft>
                        <a:buNone/>
                      </a:pPr>
                      <a:r>
                        <a:rPr lang="en-US" sz="1400" dirty="0"/>
                        <a:t>Annual Summary Conference to discuss evaluation attended by superintendent and at least a majority of the full membership of the Board.  Suggest all non-conflicted members.</a:t>
                      </a:r>
                      <a:endParaRPr dirty="0"/>
                    </a:p>
                  </a:txBody>
                  <a:tcPr marL="91450" marR="91450" marT="45725" marB="45725"/>
                </a:tc>
                <a:extLst>
                  <a:ext uri="{0D108BD9-81ED-4DB2-BD59-A6C34878D82A}">
                    <a16:rowId xmlns:a16="http://schemas.microsoft.com/office/drawing/2014/main" val="10008"/>
                  </a:ext>
                </a:extLst>
              </a:tr>
            </a:tbl>
          </a:graphicData>
        </a:graphic>
      </p:graphicFrame>
      <p:sp>
        <p:nvSpPr>
          <p:cNvPr id="253" name="Google Shape;253;p7"/>
          <p:cNvSpPr txBox="1"/>
          <p:nvPr/>
        </p:nvSpPr>
        <p:spPr>
          <a:xfrm>
            <a:off x="301856" y="2093972"/>
            <a:ext cx="1365737"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993333"/>
                </a:solidFill>
                <a:latin typeface="Arial"/>
                <a:ea typeface="Arial"/>
                <a:cs typeface="Arial"/>
                <a:sym typeface="Arial"/>
              </a:rPr>
              <a:t>Start with July 1</a:t>
            </a:r>
            <a:endParaRPr dirty="0"/>
          </a:p>
          <a:p>
            <a:pPr marL="0" marR="0" lvl="0" indent="0" algn="l" rtl="0">
              <a:spcBef>
                <a:spcPts val="0"/>
              </a:spcBef>
              <a:spcAft>
                <a:spcPts val="0"/>
              </a:spcAft>
              <a:buNone/>
            </a:pPr>
            <a:r>
              <a:rPr lang="en-US" sz="1800" b="1" dirty="0">
                <a:solidFill>
                  <a:srgbClr val="993333"/>
                </a:solidFill>
                <a:latin typeface="Arial"/>
                <a:ea typeface="Arial"/>
                <a:cs typeface="Arial"/>
                <a:sym typeface="Arial"/>
              </a:rPr>
              <a:t>deadline &amp; work</a:t>
            </a:r>
            <a:endParaRPr dirty="0"/>
          </a:p>
          <a:p>
            <a:pPr marL="0" marR="0" lvl="0" indent="0" algn="l" rtl="0">
              <a:spcBef>
                <a:spcPts val="0"/>
              </a:spcBef>
              <a:spcAft>
                <a:spcPts val="0"/>
              </a:spcAft>
              <a:buNone/>
            </a:pPr>
            <a:r>
              <a:rPr lang="en-US" sz="1800" b="1" dirty="0">
                <a:solidFill>
                  <a:srgbClr val="993333"/>
                </a:solidFill>
              </a:rPr>
              <a:t>b</a:t>
            </a:r>
            <a:r>
              <a:rPr lang="en-US" sz="1800" b="1" dirty="0">
                <a:solidFill>
                  <a:srgbClr val="993333"/>
                </a:solidFill>
                <a:latin typeface="Arial"/>
                <a:ea typeface="Arial"/>
                <a:cs typeface="Arial"/>
                <a:sym typeface="Arial"/>
              </a:rPr>
              <a:t>ackwards</a:t>
            </a:r>
            <a:endParaRPr dirty="0"/>
          </a:p>
        </p:txBody>
      </p:sp>
      <p:pic>
        <p:nvPicPr>
          <p:cNvPr id="254" name="Google Shape;254;p7" descr="Daily calendar outline"/>
          <p:cNvPicPr preferRelativeResize="0"/>
          <p:nvPr/>
        </p:nvPicPr>
        <p:blipFill rotWithShape="1">
          <a:blip r:embed="rId3">
            <a:alphaModFix/>
          </a:blip>
          <a:srcRect/>
          <a:stretch/>
        </p:blipFill>
        <p:spPr>
          <a:xfrm>
            <a:off x="426146" y="3678984"/>
            <a:ext cx="914400" cy="914400"/>
          </a:xfrm>
          <a:prstGeom prst="rect">
            <a:avLst/>
          </a:prstGeom>
          <a:noFill/>
          <a:ln>
            <a:noFill/>
          </a:ln>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8"/>
          <p:cNvSpPr txBox="1">
            <a:spLocks noGrp="1"/>
          </p:cNvSpPr>
          <p:nvPr>
            <p:ph type="title"/>
          </p:nvPr>
        </p:nvSpPr>
        <p:spPr>
          <a:xfrm>
            <a:off x="628650" y="196450"/>
            <a:ext cx="5288403" cy="123285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2800" u="sng" dirty="0">
                <a:solidFill>
                  <a:schemeClr val="dk1"/>
                </a:solidFill>
                <a:latin typeface="Calibri"/>
                <a:ea typeface="Calibri"/>
                <a:cs typeface="Calibri"/>
                <a:sym typeface="Calibri"/>
              </a:rPr>
              <a:t>Summary of Effective Evaluation Process</a:t>
            </a:r>
            <a:endParaRPr sz="2800" dirty="0"/>
          </a:p>
        </p:txBody>
      </p:sp>
      <p:sp>
        <p:nvSpPr>
          <p:cNvPr id="419" name="Google Shape;419;p28"/>
          <p:cNvSpPr txBox="1">
            <a:spLocks noGrp="1"/>
          </p:cNvSpPr>
          <p:nvPr>
            <p:ph type="body" idx="1"/>
          </p:nvPr>
        </p:nvSpPr>
        <p:spPr>
          <a:xfrm>
            <a:off x="411060" y="1979720"/>
            <a:ext cx="5616878" cy="4261282"/>
          </a:xfrm>
          <a:prstGeom prst="rect">
            <a:avLst/>
          </a:prstGeom>
          <a:noFill/>
          <a:ln>
            <a:noFill/>
          </a:ln>
        </p:spPr>
        <p:txBody>
          <a:bodyPr spcFirstLastPara="1" wrap="square" lIns="91425" tIns="45700" rIns="91425" bIns="45700" anchor="t" anchorCtr="0">
            <a:noAutofit/>
          </a:bodyPr>
          <a:lstStyle/>
          <a:p>
            <a:pPr marL="285750" lvl="0" indent="-285750" algn="l" rtl="0">
              <a:spcBef>
                <a:spcPts val="440"/>
              </a:spcBef>
              <a:spcAft>
                <a:spcPts val="0"/>
              </a:spcAft>
              <a:buSzPts val="2200"/>
              <a:buFont typeface="Arial"/>
              <a:buChar char="•"/>
            </a:pPr>
            <a:r>
              <a:rPr lang="en-US" sz="2200" dirty="0">
                <a:solidFill>
                  <a:schemeClr val="dk1"/>
                </a:solidFill>
              </a:rPr>
              <a:t>All voices heard individually – Board &amp; CSA.</a:t>
            </a:r>
            <a:endParaRPr dirty="0"/>
          </a:p>
          <a:p>
            <a:pPr marL="285750" lvl="0" indent="-285750" algn="l" rtl="0">
              <a:spcBef>
                <a:spcPts val="440"/>
              </a:spcBef>
              <a:spcAft>
                <a:spcPts val="0"/>
              </a:spcAft>
              <a:buSzPts val="2200"/>
              <a:buFont typeface="Arial"/>
              <a:buChar char="•"/>
            </a:pPr>
            <a:r>
              <a:rPr lang="en-US" sz="2200" dirty="0">
                <a:solidFill>
                  <a:schemeClr val="dk1"/>
                </a:solidFill>
              </a:rPr>
              <a:t>Board consensus on the majority opinion. </a:t>
            </a:r>
            <a:endParaRPr dirty="0"/>
          </a:p>
          <a:p>
            <a:pPr marL="285750" lvl="0" indent="-285750" algn="l" rtl="0">
              <a:spcBef>
                <a:spcPts val="440"/>
              </a:spcBef>
              <a:spcAft>
                <a:spcPts val="0"/>
              </a:spcAft>
              <a:buSzPts val="2200"/>
              <a:buFont typeface="Arial"/>
              <a:buChar char="•"/>
            </a:pPr>
            <a:r>
              <a:rPr lang="en-US" sz="2200" dirty="0">
                <a:solidFill>
                  <a:schemeClr val="dk1"/>
                </a:solidFill>
              </a:rPr>
              <a:t>Rights of the minority opinion to be heard.</a:t>
            </a:r>
            <a:endParaRPr dirty="0"/>
          </a:p>
          <a:p>
            <a:pPr marL="285750" lvl="0" indent="-285750" algn="l" rtl="0">
              <a:spcBef>
                <a:spcPts val="440"/>
              </a:spcBef>
              <a:spcAft>
                <a:spcPts val="0"/>
              </a:spcAft>
              <a:buSzPts val="2200"/>
              <a:buFont typeface="Arial"/>
              <a:buChar char="•"/>
            </a:pPr>
            <a:r>
              <a:rPr lang="en-US" sz="2200" dirty="0">
                <a:solidFill>
                  <a:schemeClr val="dk1"/>
                </a:solidFill>
              </a:rPr>
              <a:t>Building a productive CSA – Board partnership.</a:t>
            </a:r>
            <a:endParaRPr dirty="0"/>
          </a:p>
          <a:p>
            <a:pPr marL="285750" lvl="0" indent="-285750" algn="l" rtl="0">
              <a:spcBef>
                <a:spcPts val="440"/>
              </a:spcBef>
              <a:spcAft>
                <a:spcPts val="0"/>
              </a:spcAft>
              <a:buSzPts val="2200"/>
              <a:buFont typeface="Arial"/>
              <a:buChar char="•"/>
            </a:pPr>
            <a:r>
              <a:rPr lang="en-US" sz="2200" dirty="0">
                <a:solidFill>
                  <a:schemeClr val="dk1"/>
                </a:solidFill>
              </a:rPr>
              <a:t>Compliance with statute and code.</a:t>
            </a:r>
            <a:endParaRPr dirty="0"/>
          </a:p>
          <a:p>
            <a:pPr marL="285750" lvl="0" indent="-285750" algn="l" rtl="0">
              <a:spcBef>
                <a:spcPts val="440"/>
              </a:spcBef>
              <a:spcAft>
                <a:spcPts val="0"/>
              </a:spcAft>
              <a:buSzPts val="2200"/>
              <a:buFont typeface="Arial"/>
              <a:buChar char="•"/>
            </a:pPr>
            <a:r>
              <a:rPr lang="en-US" b="1" dirty="0">
                <a:solidFill>
                  <a:schemeClr val="dk1"/>
                </a:solidFill>
              </a:rPr>
              <a:t>A framework for student success.</a:t>
            </a:r>
            <a:endParaRPr dirty="0"/>
          </a:p>
          <a:p>
            <a:pPr marL="257175" lvl="0" indent="-117475" algn="l" rtl="0">
              <a:spcBef>
                <a:spcPts val="440"/>
              </a:spcBef>
              <a:spcAft>
                <a:spcPts val="0"/>
              </a:spcAft>
              <a:buSzPts val="2200"/>
              <a:buFont typeface="Arial"/>
              <a:buNone/>
            </a:pPr>
            <a:endParaRPr sz="2200" dirty="0">
              <a:solidFill>
                <a:schemeClr val="dk1"/>
              </a:solidFill>
              <a:latin typeface="Calibri"/>
              <a:ea typeface="Calibri"/>
              <a:cs typeface="Calibri"/>
              <a:sym typeface="Calibri"/>
            </a:endParaRPr>
          </a:p>
        </p:txBody>
      </p:sp>
      <p:pic>
        <p:nvPicPr>
          <p:cNvPr id="420" name="Google Shape;420;p28" descr="Desks in empty classroom"/>
          <p:cNvPicPr preferRelativeResize="0">
            <a:picLocks noChangeAspect="1"/>
          </p:cNvPicPr>
          <p:nvPr/>
        </p:nvPicPr>
        <p:blipFill rotWithShape="1">
          <a:blip r:embed="rId3">
            <a:alphaModFix/>
          </a:blip>
          <a:srcRect l="27233" r="23858"/>
          <a:stretch/>
        </p:blipFill>
        <p:spPr>
          <a:xfrm>
            <a:off x="6951221" y="1961989"/>
            <a:ext cx="1639423" cy="3505306"/>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2BF4DC-DBF5-DBC2-4879-A15C8909C55C}"/>
              </a:ext>
            </a:extLst>
          </p:cNvPr>
          <p:cNvSpPr>
            <a:spLocks noGrp="1"/>
          </p:cNvSpPr>
          <p:nvPr>
            <p:ph type="title"/>
          </p:nvPr>
        </p:nvSpPr>
        <p:spPr>
          <a:xfrm>
            <a:off x="762000" y="152401"/>
            <a:ext cx="7696200" cy="647700"/>
          </a:xfrm>
        </p:spPr>
        <p:txBody>
          <a:bodyPr/>
          <a:lstStyle/>
          <a:p>
            <a:r>
              <a:rPr lang="en-US" sz="2800" dirty="0">
                <a:solidFill>
                  <a:schemeClr val="tx1"/>
                </a:solidFill>
              </a:rPr>
              <a:t>What Training is Mandatory?</a:t>
            </a:r>
            <a:br>
              <a:rPr lang="en-US" sz="2800" dirty="0">
                <a:solidFill>
                  <a:schemeClr val="tx1"/>
                </a:solidFill>
              </a:rPr>
            </a:br>
            <a:r>
              <a:rPr lang="en-US" sz="1600" dirty="0">
                <a:solidFill>
                  <a:schemeClr val="tx1"/>
                </a:solidFill>
              </a:rPr>
              <a:t>N.J.S.A. 18A:12-33</a:t>
            </a:r>
          </a:p>
        </p:txBody>
      </p:sp>
      <p:graphicFrame>
        <p:nvGraphicFramePr>
          <p:cNvPr id="6" name="Content Placeholder 2">
            <a:extLst>
              <a:ext uri="{FF2B5EF4-FFF2-40B4-BE49-F238E27FC236}">
                <a16:creationId xmlns:a16="http://schemas.microsoft.com/office/drawing/2014/main" id="{04AD1076-48D6-A968-6023-D3DAE81E1E62}"/>
              </a:ext>
            </a:extLst>
          </p:cNvPr>
          <p:cNvGraphicFramePr>
            <a:graphicFrameLocks/>
          </p:cNvGraphicFramePr>
          <p:nvPr>
            <p:extLst>
              <p:ext uri="{D42A27DB-BD31-4B8C-83A1-F6EECF244321}">
                <p14:modId xmlns:p14="http://schemas.microsoft.com/office/powerpoint/2010/main" val="3780390644"/>
              </p:ext>
            </p:extLst>
          </p:nvPr>
        </p:nvGraphicFramePr>
        <p:xfrm>
          <a:off x="796774" y="974502"/>
          <a:ext cx="7886700" cy="5159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35EEF687-D2A6-2615-5D1E-A23D46811AF4}"/>
              </a:ext>
            </a:extLst>
          </p:cNvPr>
          <p:cNvSpPr txBox="1"/>
          <p:nvPr/>
        </p:nvSpPr>
        <p:spPr>
          <a:xfrm>
            <a:off x="2430451" y="1049061"/>
            <a:ext cx="5486400"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ＭＳ Ｐゴシック"/>
                <a:cs typeface="+mn-cs"/>
              </a:rPr>
              <a:t>Governance 1 </a:t>
            </a:r>
            <a:r>
              <a:rPr kumimoji="0" lang="en-US" sz="2000" b="0" i="0" u="none" strike="noStrike" kern="1200" cap="none" spc="0" normalizeH="0" baseline="0" noProof="0" dirty="0">
                <a:ln>
                  <a:noFill/>
                </a:ln>
                <a:solidFill>
                  <a:srgbClr val="002060"/>
                </a:solidFill>
                <a:effectLst/>
                <a:uLnTx/>
                <a:uFillTx/>
                <a:latin typeface="Calibri" panose="020F0502020204030204"/>
                <a:ea typeface="ＭＳ Ｐゴシック"/>
                <a:cs typeface="+mn-cs"/>
              </a:rPr>
              <a:t>(New Board Member Orientation)</a:t>
            </a:r>
          </a:p>
          <a:p>
            <a:pPr marL="228600" marR="0" lvl="0" indent="0" algn="l" defTabSz="914400" rtl="0" eaLnBrk="0" fontAlgn="base" latinLnBrk="0" hangingPunct="0">
              <a:lnSpc>
                <a:spcPct val="100000"/>
              </a:lnSpc>
              <a:spcBef>
                <a:spcPct val="0"/>
              </a:spcBef>
              <a:spcAft>
                <a:spcPts val="0"/>
              </a:spcAft>
              <a:buClrTx/>
              <a:buSzTx/>
              <a:buFontTx/>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ＭＳ Ｐゴシック"/>
                <a:cs typeface="+mn-cs"/>
              </a:rPr>
              <a:t> Basic knowledge/skills, NJQSAC, HIB, CSA Evaluation, OPMA, Code of Ethics</a:t>
            </a:r>
          </a:p>
        </p:txBody>
      </p:sp>
      <p:pic>
        <p:nvPicPr>
          <p:cNvPr id="12" name="Picture 11">
            <a:extLst>
              <a:ext uri="{FF2B5EF4-FFF2-40B4-BE49-F238E27FC236}">
                <a16:creationId xmlns:a16="http://schemas.microsoft.com/office/drawing/2014/main" id="{5A961903-CA6A-F54C-3ABF-354640FF99E5}"/>
              </a:ext>
            </a:extLst>
          </p:cNvPr>
          <p:cNvPicPr>
            <a:picLocks noChangeAspect="1"/>
          </p:cNvPicPr>
          <p:nvPr/>
        </p:nvPicPr>
        <p:blipFill>
          <a:blip r:embed="rId7">
            <a:duotone>
              <a:prstClr val="black"/>
              <a:srgbClr val="D0ECEA">
                <a:tint val="45000"/>
                <a:satMod val="400000"/>
              </a:srgbClr>
            </a:duotone>
          </a:blip>
          <a:stretch>
            <a:fillRect/>
          </a:stretch>
        </p:blipFill>
        <p:spPr>
          <a:xfrm>
            <a:off x="2352349" y="2321958"/>
            <a:ext cx="6309907" cy="1167683"/>
          </a:xfrm>
          <a:prstGeom prst="rect">
            <a:avLst/>
          </a:prstGeom>
          <a:solidFill>
            <a:srgbClr val="D0ECEA"/>
          </a:solidFill>
        </p:spPr>
      </p:pic>
      <p:sp>
        <p:nvSpPr>
          <p:cNvPr id="13" name="TextBox 12">
            <a:extLst>
              <a:ext uri="{FF2B5EF4-FFF2-40B4-BE49-F238E27FC236}">
                <a16:creationId xmlns:a16="http://schemas.microsoft.com/office/drawing/2014/main" id="{1A3CC5E3-E98A-A52F-3657-F9BC09638F7C}"/>
              </a:ext>
            </a:extLst>
          </p:cNvPr>
          <p:cNvSpPr txBox="1"/>
          <p:nvPr/>
        </p:nvSpPr>
        <p:spPr>
          <a:xfrm>
            <a:off x="2457084" y="2323703"/>
            <a:ext cx="5863590"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ＭＳ Ｐゴシック"/>
                <a:cs typeface="+mn-cs"/>
              </a:rPr>
              <a:t>Governance 2 </a:t>
            </a:r>
          </a:p>
          <a:p>
            <a:pPr marL="285750" marR="0" lvl="1" indent="0" algn="l" defTabSz="914400" rtl="0" eaLnBrk="0" fontAlgn="base" latinLnBrk="0" hangingPunct="0">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ＭＳ Ｐゴシック"/>
                <a:cs typeface="+mn-cs"/>
              </a:rPr>
              <a:t> Finance/Labor </a:t>
            </a:r>
          </a:p>
        </p:txBody>
      </p:sp>
      <p:sp>
        <p:nvSpPr>
          <p:cNvPr id="14" name="TextBox 13">
            <a:extLst>
              <a:ext uri="{FF2B5EF4-FFF2-40B4-BE49-F238E27FC236}">
                <a16:creationId xmlns:a16="http://schemas.microsoft.com/office/drawing/2014/main" id="{3A52C1D9-FCCA-9FC6-542A-82016EE3E294}"/>
              </a:ext>
            </a:extLst>
          </p:cNvPr>
          <p:cNvSpPr txBox="1"/>
          <p:nvPr/>
        </p:nvSpPr>
        <p:spPr>
          <a:xfrm>
            <a:off x="2465961" y="3558994"/>
            <a:ext cx="5863590" cy="769441"/>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ＭＳ Ｐゴシック"/>
                <a:cs typeface="+mn-cs"/>
              </a:rPr>
              <a:t>Governance 3 </a:t>
            </a:r>
          </a:p>
          <a:p>
            <a:pPr marL="228600" marR="0" lvl="1" indent="0" algn="l" defTabSz="914400" rtl="0" eaLnBrk="0" fontAlgn="base" latinLnBrk="0" hangingPunct="0">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ＭＳ Ｐゴシック"/>
                <a:cs typeface="+mn-cs"/>
              </a:rPr>
              <a:t> Student Achievement</a:t>
            </a:r>
          </a:p>
        </p:txBody>
      </p:sp>
      <p:sp>
        <p:nvSpPr>
          <p:cNvPr id="15" name="TextBox 14">
            <a:extLst>
              <a:ext uri="{FF2B5EF4-FFF2-40B4-BE49-F238E27FC236}">
                <a16:creationId xmlns:a16="http://schemas.microsoft.com/office/drawing/2014/main" id="{ED951170-954E-160B-7C4E-949408E61908}"/>
              </a:ext>
            </a:extLst>
          </p:cNvPr>
          <p:cNvSpPr txBox="1"/>
          <p:nvPr/>
        </p:nvSpPr>
        <p:spPr>
          <a:xfrm>
            <a:off x="2517739" y="4852941"/>
            <a:ext cx="2171700"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ＭＳ Ｐゴシック"/>
                <a:cs typeface="+mn-cs"/>
              </a:rPr>
              <a:t>Governance 4 </a:t>
            </a:r>
          </a:p>
          <a:p>
            <a:pPr marL="285750" marR="0" lvl="1" indent="-57150" algn="l" defTabSz="914400" rtl="0" eaLnBrk="0" fontAlgn="base" latinLnBrk="0" hangingPunct="0">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ＭＳ Ｐゴシック"/>
                <a:cs typeface="+mn-cs"/>
              </a:rPr>
              <a:t> Legal Updates</a:t>
            </a:r>
          </a:p>
        </p:txBody>
      </p:sp>
      <p:sp>
        <p:nvSpPr>
          <p:cNvPr id="16" name="TextBox 15">
            <a:extLst>
              <a:ext uri="{FF2B5EF4-FFF2-40B4-BE49-F238E27FC236}">
                <a16:creationId xmlns:a16="http://schemas.microsoft.com/office/drawing/2014/main" id="{28FA494B-524B-F6C8-ADC0-D4F80578771D}"/>
              </a:ext>
            </a:extLst>
          </p:cNvPr>
          <p:cNvSpPr txBox="1"/>
          <p:nvPr/>
        </p:nvSpPr>
        <p:spPr>
          <a:xfrm>
            <a:off x="6699088" y="2343851"/>
            <a:ext cx="1857375" cy="3785652"/>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NJSBA provides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this training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through multiple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options: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In-person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Live-virtual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Self-paced online</a:t>
            </a:r>
          </a:p>
        </p:txBody>
      </p:sp>
      <p:sp>
        <p:nvSpPr>
          <p:cNvPr id="17" name="Rectangle 16">
            <a:extLst>
              <a:ext uri="{FF2B5EF4-FFF2-40B4-BE49-F238E27FC236}">
                <a16:creationId xmlns:a16="http://schemas.microsoft.com/office/drawing/2014/main" id="{BD5792C2-F2F1-7ABA-2440-B507CCAAA9F9}"/>
              </a:ext>
            </a:extLst>
          </p:cNvPr>
          <p:cNvSpPr/>
          <p:nvPr/>
        </p:nvSpPr>
        <p:spPr bwMode="auto">
          <a:xfrm>
            <a:off x="7812882" y="842481"/>
            <a:ext cx="1138235" cy="1597096"/>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7149949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99853D-CEE9-78A9-E6A3-78D9596F00C1}"/>
              </a:ext>
            </a:extLst>
          </p:cNvPr>
          <p:cNvSpPr>
            <a:spLocks noGrp="1"/>
          </p:cNvSpPr>
          <p:nvPr>
            <p:ph type="title"/>
          </p:nvPr>
        </p:nvSpPr>
        <p:spPr>
          <a:xfrm>
            <a:off x="762000" y="152401"/>
            <a:ext cx="7696200" cy="647700"/>
          </a:xfrm>
        </p:spPr>
        <p:txBody>
          <a:bodyPr/>
          <a:lstStyle/>
          <a:p>
            <a:r>
              <a:rPr lang="en-US" sz="3200" dirty="0">
                <a:solidFill>
                  <a:schemeClr val="tx1"/>
                </a:solidFill>
                <a:latin typeface="Calibri" panose="020F0502020204030204" pitchFamily="34" charset="0"/>
                <a:cs typeface="Calibri" panose="020F0502020204030204" pitchFamily="34" charset="0"/>
              </a:rPr>
              <a:t>Disclosure Statements</a:t>
            </a:r>
          </a:p>
        </p:txBody>
      </p:sp>
      <p:sp>
        <p:nvSpPr>
          <p:cNvPr id="5" name="TextBox 4">
            <a:extLst>
              <a:ext uri="{FF2B5EF4-FFF2-40B4-BE49-F238E27FC236}">
                <a16:creationId xmlns:a16="http://schemas.microsoft.com/office/drawing/2014/main" id="{C35E717D-5123-0717-B83C-C380F352DFD4}"/>
              </a:ext>
            </a:extLst>
          </p:cNvPr>
          <p:cNvSpPr txBox="1"/>
          <p:nvPr/>
        </p:nvSpPr>
        <p:spPr>
          <a:xfrm>
            <a:off x="619125" y="957690"/>
            <a:ext cx="6429965"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Personal/Relative and Financial Disclosure Statements</a:t>
            </a:r>
          </a:p>
        </p:txBody>
      </p:sp>
      <p:pic>
        <p:nvPicPr>
          <p:cNvPr id="3" name="Picture 2">
            <a:extLst>
              <a:ext uri="{FF2B5EF4-FFF2-40B4-BE49-F238E27FC236}">
                <a16:creationId xmlns:a16="http://schemas.microsoft.com/office/drawing/2014/main" id="{7BEF693A-4951-ABDB-BD3A-A67337CA11C9}"/>
              </a:ext>
            </a:extLst>
          </p:cNvPr>
          <p:cNvPicPr>
            <a:picLocks noChangeAspect="1"/>
          </p:cNvPicPr>
          <p:nvPr/>
        </p:nvPicPr>
        <p:blipFill>
          <a:blip r:embed="rId2"/>
          <a:stretch>
            <a:fillRect/>
          </a:stretch>
        </p:blipFill>
        <p:spPr>
          <a:xfrm>
            <a:off x="594808" y="1518120"/>
            <a:ext cx="8053369" cy="4710770"/>
          </a:xfrm>
          <a:prstGeom prst="rect">
            <a:avLst/>
          </a:prstGeom>
        </p:spPr>
      </p:pic>
    </p:spTree>
    <p:extLst>
      <p:ext uri="{BB962C8B-B14F-4D97-AF65-F5344CB8AC3E}">
        <p14:creationId xmlns:p14="http://schemas.microsoft.com/office/powerpoint/2010/main" val="10370402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83B0-0998-AC24-6185-FDFC620A2872}"/>
              </a:ext>
            </a:extLst>
          </p:cNvPr>
          <p:cNvSpPr>
            <a:spLocks noGrp="1"/>
          </p:cNvSpPr>
          <p:nvPr>
            <p:ph type="title"/>
          </p:nvPr>
        </p:nvSpPr>
        <p:spPr>
          <a:xfrm>
            <a:off x="350667" y="2112883"/>
            <a:ext cx="2954766" cy="1429307"/>
          </a:xfrm>
        </p:spPr>
        <p:txBody>
          <a:bodyPr>
            <a:normAutofit fontScale="90000"/>
          </a:bodyPr>
          <a:lstStyle/>
          <a:p>
            <a:pPr algn="l"/>
            <a:br>
              <a:rPr lang="en-US" sz="3200" dirty="0">
                <a:solidFill>
                  <a:schemeClr val="tx1"/>
                </a:solidFill>
                <a:latin typeface="Calibri" panose="020F0502020204030204" pitchFamily="34" charset="0"/>
                <a:cs typeface="Calibri" panose="020F0502020204030204" pitchFamily="34" charset="0"/>
              </a:rPr>
            </a:br>
            <a:br>
              <a:rPr lang="en-US" sz="3200" dirty="0">
                <a:solidFill>
                  <a:schemeClr val="tx1"/>
                </a:solidFill>
                <a:latin typeface="Calibri" panose="020F0502020204030204" pitchFamily="34" charset="0"/>
                <a:cs typeface="Calibri" panose="020F0502020204030204" pitchFamily="34" charset="0"/>
              </a:rPr>
            </a:br>
            <a:r>
              <a:rPr lang="en-US" sz="3100" b="0" dirty="0">
                <a:solidFill>
                  <a:schemeClr val="tx1"/>
                </a:solidFill>
                <a:latin typeface="Calibri" panose="020F0502020204030204" pitchFamily="34" charset="0"/>
                <a:cs typeface="Calibri" panose="020F0502020204030204" pitchFamily="34" charset="0"/>
              </a:rPr>
              <a:t>If violation is found, SEC makes recommendation to Commissioner.</a:t>
            </a:r>
          </a:p>
        </p:txBody>
      </p:sp>
      <p:graphicFrame>
        <p:nvGraphicFramePr>
          <p:cNvPr id="20" name="Content Placeholder 2">
            <a:extLst>
              <a:ext uri="{FF2B5EF4-FFF2-40B4-BE49-F238E27FC236}">
                <a16:creationId xmlns:a16="http://schemas.microsoft.com/office/drawing/2014/main" id="{2581BB66-D16D-AA15-7416-CB870041A156}"/>
              </a:ext>
            </a:extLst>
          </p:cNvPr>
          <p:cNvGraphicFramePr>
            <a:graphicFrameLocks noGrp="1"/>
          </p:cNvGraphicFramePr>
          <p:nvPr>
            <p:ph idx="1"/>
            <p:extLst>
              <p:ext uri="{D42A27DB-BD31-4B8C-83A1-F6EECF244321}">
                <p14:modId xmlns:p14="http://schemas.microsoft.com/office/powerpoint/2010/main" val="2625162578"/>
              </p:ext>
            </p:extLst>
          </p:nvPr>
        </p:nvGraphicFramePr>
        <p:xfrm>
          <a:off x="3440783" y="634326"/>
          <a:ext cx="5436887"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EB41E5F-1924-DB8D-E056-975211359767}"/>
              </a:ext>
            </a:extLst>
          </p:cNvPr>
          <p:cNvSpPr txBox="1"/>
          <p:nvPr/>
        </p:nvSpPr>
        <p:spPr>
          <a:xfrm>
            <a:off x="727969" y="394626"/>
            <a:ext cx="1739387" cy="584775"/>
          </a:xfrm>
          <a:prstGeom prst="rect">
            <a:avLst/>
          </a:prstGeom>
          <a:noFill/>
        </p:spPr>
        <p:txBody>
          <a:bodyPr wrap="none" rtlCol="0">
            <a:spAutoFit/>
          </a:bodyPr>
          <a:lstStyle/>
          <a:p>
            <a:r>
              <a:rPr lang="en-US" sz="3200" b="1" dirty="0">
                <a:latin typeface="Calibri" panose="020F0502020204030204" pitchFamily="34" charset="0"/>
                <a:cs typeface="Calibri" panose="020F0502020204030204" pitchFamily="34" charset="0"/>
              </a:rPr>
              <a:t>Penalties</a:t>
            </a:r>
          </a:p>
        </p:txBody>
      </p:sp>
    </p:spTree>
    <p:extLst>
      <p:ext uri="{BB962C8B-B14F-4D97-AF65-F5344CB8AC3E}">
        <p14:creationId xmlns:p14="http://schemas.microsoft.com/office/powerpoint/2010/main" val="1565275275"/>
      </p:ext>
    </p:extLst>
  </p:cSld>
  <p:clrMapOvr>
    <a:masterClrMapping/>
  </p:clrMapOvr>
  <p:transition/>
</p:sld>
</file>

<file path=ppt/theme/theme1.xml><?xml version="1.0" encoding="utf-8"?>
<a:theme xmlns:a="http://schemas.openxmlformats.org/drawingml/2006/main" name="NJSBA">
  <a:themeElements>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JSBA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JSBA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JSBA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JSBA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JSBA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JSBA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JSBA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JSBA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JSBA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JSBA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JSBA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JSBA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JSBA" id="{5239ED9D-5FEA-4336-8A26-544262DD65F7}" vid="{CA00DDC7-4A60-4B12-8CB7-A610BEFA553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36D63B1-776A-B945-ADD1-C551A9A211BD}" vid="{D5B8AC28-6E01-1A45-BAFE-A93C0EC73A1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F3ED24F1F9F648BC4A0C4D9BC1DEBF" ma:contentTypeVersion="19" ma:contentTypeDescription="Create a new document." ma:contentTypeScope="" ma:versionID="2e5a69e920e639329bc49d71abd076b3">
  <xsd:schema xmlns:xsd="http://www.w3.org/2001/XMLSchema" xmlns:xs="http://www.w3.org/2001/XMLSchema" xmlns:p="http://schemas.microsoft.com/office/2006/metadata/properties" xmlns:ns1="http://schemas.microsoft.com/sharepoint/v3" xmlns:ns2="ed0eeb22-c85f-47ad-b4ee-843631bdfb60" xmlns:ns3="26bfb855-a36a-4ec2-9b05-7420e8dff8ce" targetNamespace="http://schemas.microsoft.com/office/2006/metadata/properties" ma:root="true" ma:fieldsID="b44f9c9c14abbc4cdeef5f1acdad38c9" ns1:_="" ns2:_="" ns3:_="">
    <xsd:import namespace="http://schemas.microsoft.com/sharepoint/v3"/>
    <xsd:import namespace="ed0eeb22-c85f-47ad-b4ee-843631bdfb60"/>
    <xsd:import namespace="26bfb855-a36a-4ec2-9b05-7420e8dff8ce"/>
    <xsd:element name="properties">
      <xsd:complexType>
        <xsd:sequence>
          <xsd:element name="documentManagement">
            <xsd:complexType>
              <xsd:all>
                <xsd:element ref="ns2:MediaServiceMetadata" minOccurs="0"/>
                <xsd:element ref="ns2:MediaServiceFastMetadata" minOccurs="0"/>
                <xsd:element ref="ns1:PublishingStartDate" minOccurs="0"/>
                <xsd:element ref="ns1:PublishingExpirationDate"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0eeb22-c85f-47ad-b4ee-843631bdf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bad244d-92ba-4463-9a07-f4cf0ef4dd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bfb855-a36a-4ec2-9b05-7420e8dff8c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9628d4c-1078-474b-b1b4-36533ed0e397}" ma:internalName="TaxCatchAll" ma:showField="CatchAllData" ma:web="26bfb855-a36a-4ec2-9b05-7420e8dff8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bfb855-a36a-4ec2-9b05-7420e8dff8ce" xsi:nil="true"/>
    <lcf76f155ced4ddcb4097134ff3c332f xmlns="ed0eeb22-c85f-47ad-b4ee-843631bdfb60">
      <Terms xmlns="http://schemas.microsoft.com/office/infopath/2007/PartnerControls"/>
    </lcf76f155ced4ddcb4097134ff3c332f>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81F6DAF-0B18-4ED2-A36F-C93BB8CEB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0eeb22-c85f-47ad-b4ee-843631bdfb60"/>
    <ds:schemaRef ds:uri="26bfb855-a36a-4ec2-9b05-7420e8dff8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CFEC4C-F943-4A5F-8C92-E5FBC094FB05}">
  <ds:schemaRefs>
    <ds:schemaRef ds:uri="http://schemas.microsoft.com/sharepoint/v3/contenttype/forms"/>
  </ds:schemaRefs>
</ds:datastoreItem>
</file>

<file path=customXml/itemProps3.xml><?xml version="1.0" encoding="utf-8"?>
<ds:datastoreItem xmlns:ds="http://schemas.openxmlformats.org/officeDocument/2006/customXml" ds:itemID="{7FC1E15A-8E7B-43B4-81E0-B75C7D0FD327}">
  <ds:schemaRefs>
    <ds:schemaRef ds:uri="http://purl.org/dc/terms/"/>
    <ds:schemaRef ds:uri="http://purl.org/dc/elements/1.1/"/>
    <ds:schemaRef ds:uri="26bfb855-a36a-4ec2-9b05-7420e8dff8ce"/>
    <ds:schemaRef ds:uri="http://schemas.microsoft.com/office/infopath/2007/PartnerControls"/>
    <ds:schemaRef ds:uri="http://schemas.microsoft.com/office/2006/documentManagement/types"/>
    <ds:schemaRef ds:uri="ed0eeb22-c85f-47ad-b4ee-843631bdfb60"/>
    <ds:schemaRef ds:uri="http://purl.org/dc/dcmitype/"/>
    <ds:schemaRef ds:uri="http://www.w3.org/XML/1998/namespace"/>
    <ds:schemaRef ds:uri="http://schemas.microsoft.com/office/2006/metadata/propertie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NJSBA</Template>
  <TotalTime>5037</TotalTime>
  <Words>4628</Words>
  <Application>Microsoft Office PowerPoint</Application>
  <PresentationFormat>On-screen Show (4:3)</PresentationFormat>
  <Paragraphs>470</Paragraphs>
  <Slides>62</Slides>
  <Notes>11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62</vt:i4>
      </vt:variant>
    </vt:vector>
  </HeadingPairs>
  <TitlesOfParts>
    <vt:vector size="74" baseType="lpstr">
      <vt:lpstr>ＭＳ Ｐゴシック</vt:lpstr>
      <vt:lpstr>Arial</vt:lpstr>
      <vt:lpstr>Arial Unicode MS</vt:lpstr>
      <vt:lpstr>Ariel</vt:lpstr>
      <vt:lpstr>Berlin Sans FB Demi</vt:lpstr>
      <vt:lpstr>Calibri</vt:lpstr>
      <vt:lpstr>Segoe UI</vt:lpstr>
      <vt:lpstr>Times New Roman</vt:lpstr>
      <vt:lpstr>NJSBA</vt:lpstr>
      <vt:lpstr>Custom Design</vt:lpstr>
      <vt:lpstr>Document</vt:lpstr>
      <vt:lpstr>Microsoft Word Document</vt:lpstr>
      <vt:lpstr>PowerPoint Presentation</vt:lpstr>
      <vt:lpstr>Disclaimer</vt:lpstr>
      <vt:lpstr>School Ethics Act  N.J.S.A. 18A:12-21 et seq. (P.L. 1991, c. 393) </vt:lpstr>
      <vt:lpstr>Who is Accountable?</vt:lpstr>
      <vt:lpstr>Who Enforces the Act?</vt:lpstr>
      <vt:lpstr>SEC Jurisdiction</vt:lpstr>
      <vt:lpstr>What Training is Mandatory? N.J.S.A. 18A:12-33</vt:lpstr>
      <vt:lpstr>Disclosure Statements</vt:lpstr>
      <vt:lpstr>  If violation is found, SEC makes recommendation to Commissioner.</vt:lpstr>
      <vt:lpstr>Code of Ethics  for School Board Members Only                 N.J.S.A. 18A:12-24.1, N.J.A.C. 6A:28-6.4(a)</vt:lpstr>
      <vt:lpstr>Code of Ethics (continued)</vt:lpstr>
      <vt:lpstr>Code of Ethics (continued)</vt:lpstr>
      <vt:lpstr>Code of Ethics (continued)</vt:lpstr>
      <vt:lpstr>Code of Ethics (continued)</vt:lpstr>
      <vt:lpstr>Code of Ethics (continued)</vt:lpstr>
      <vt:lpstr>Code of Ethics (continued)</vt:lpstr>
      <vt:lpstr>Code of Ethics (continued)</vt:lpstr>
      <vt:lpstr>Code of Ethics (continued)</vt:lpstr>
      <vt:lpstr>Code of Ethics (continued)</vt:lpstr>
      <vt:lpstr>Some Cases Related to the Code of Ethics</vt:lpstr>
      <vt:lpstr>Prohibited Acts (N.J.S.A. 18A12-24)  </vt:lpstr>
      <vt:lpstr>PowerPoint Presentation</vt:lpstr>
      <vt:lpstr>Relationship Definitions N.J.A.C. 6A:23A-1.2</vt:lpstr>
      <vt:lpstr>Hiring/ Personnel</vt:lpstr>
      <vt:lpstr> Collective Bargaining A24-17 </vt:lpstr>
      <vt:lpstr>PowerPoint Presentation</vt:lpstr>
      <vt:lpstr>Volunteering in School A07-00, A32-14, A10-15, A17-15, A15-18</vt:lpstr>
      <vt:lpstr>PowerPoint Presentation</vt:lpstr>
      <vt:lpstr>PowerPoint Presentation</vt:lpstr>
      <vt:lpstr>PowerPoint Presentation</vt:lpstr>
      <vt:lpstr>Roles and Responsibilities</vt:lpstr>
      <vt:lpstr>Overview of Roles  A Board represents:</vt:lpstr>
      <vt:lpstr>Overview of Roles</vt:lpstr>
      <vt:lpstr>PowerPoint Presentation</vt:lpstr>
      <vt:lpstr>Overview of Roles –  Board/Superintendent</vt:lpstr>
      <vt:lpstr>PowerPoint Presentation</vt:lpstr>
      <vt:lpstr>PowerPoint Presentation</vt:lpstr>
      <vt:lpstr>Functions of the Board of  Education</vt:lpstr>
      <vt:lpstr>PowerPoint Presentation</vt:lpstr>
      <vt:lpstr>Board-Superintendent Relationship</vt:lpstr>
      <vt:lpstr>Tips for Board Member Effectiveness</vt:lpstr>
      <vt:lpstr>In Summary - Roles</vt:lpstr>
      <vt:lpstr>PowerPoint Presentation</vt:lpstr>
      <vt:lpstr>Purpose of Annual Evaluation N.J.A.C. 6A:10-8.1(b)</vt:lpstr>
      <vt:lpstr>Legal Guidelines</vt:lpstr>
      <vt:lpstr>NJQSAC Requirements</vt:lpstr>
      <vt:lpstr>Evaluation Process</vt:lpstr>
      <vt:lpstr>PowerPoint Presentation</vt:lpstr>
      <vt:lpstr>PowerPoint Presentation</vt:lpstr>
      <vt:lpstr>1. Goals Portion of Online Evaluation Tool</vt:lpstr>
      <vt:lpstr>1. Standards Portion of Online Evaluation Tool</vt:lpstr>
      <vt:lpstr>Standard 1 Example</vt:lpstr>
      <vt:lpstr>2nd Progression – NJSBA Compilation</vt:lpstr>
      <vt:lpstr>Compilation Report – Goal Example</vt:lpstr>
      <vt:lpstr>Compilation Report – Standard Example</vt:lpstr>
      <vt:lpstr>Transition from Compilation to  Annual Performance Report</vt:lpstr>
      <vt:lpstr>PowerPoint Presentation</vt:lpstr>
      <vt:lpstr>Annual Performance Report Template</vt:lpstr>
      <vt:lpstr>PowerPoint Presentation</vt:lpstr>
      <vt:lpstr>PowerPoint Presentation</vt:lpstr>
      <vt:lpstr>Sample Evaluation Calendar</vt:lpstr>
      <vt:lpstr>Summary of Effective Evaluation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Kennedy</dc:creator>
  <cp:lastModifiedBy>Tracy Shatzel</cp:lastModifiedBy>
  <cp:revision>17</cp:revision>
  <cp:lastPrinted>2023-12-11T01:36:25Z</cp:lastPrinted>
  <dcterms:created xsi:type="dcterms:W3CDTF">2022-12-23T13:54:58Z</dcterms:created>
  <dcterms:modified xsi:type="dcterms:W3CDTF">2024-03-18T17:27:23Z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0x01010027F3ED24F1F9F648BC4A0C4D9BC1DEBF</vt:lpwstr>
  </property>
  <property fmtid="{D5CDD505-2E9C-101B-9397-08002B2CF9AE}" pid="3" name="MediaServiceImageTags">
    <vt:lpwstr/>
  </property>
</Properties>
</file>